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60" autoAdjust="0"/>
    <p:restoredTop sz="94660"/>
  </p:normalViewPr>
  <p:slideViewPr>
    <p:cSldViewPr snapToGrid="0">
      <p:cViewPr>
        <p:scale>
          <a:sx n="70" d="100"/>
          <a:sy n="70" d="100"/>
        </p:scale>
        <p:origin x="576" y="1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B6C0EF4-3859-43F3-9246-24296904F712}" type="datetimeFigureOut">
              <a:rPr lang="en-GB" smtClean="0"/>
              <a:t>16/02/2022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FC1BC2-E338-47A6-93F7-2D0FF6A421D8}" type="slidenum">
              <a:rPr lang="en-GB" smtClean="0"/>
              <a:t>‹#›</a:t>
            </a:fld>
            <a:endParaRPr lang="en-GB"/>
          </a:p>
        </p:txBody>
      </p:sp>
    </p:spTree>
    <p:extLst>
      <p:ext uri="{BB962C8B-B14F-4D97-AF65-F5344CB8AC3E}">
        <p14:creationId xmlns:p14="http://schemas.microsoft.com/office/powerpoint/2010/main" val="30910388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B6C0EF4-3859-43F3-9246-24296904F712}" type="datetimeFigureOut">
              <a:rPr lang="en-GB" smtClean="0"/>
              <a:t>16/02/2022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FC1BC2-E338-47A6-93F7-2D0FF6A421D8}" type="slidenum">
              <a:rPr lang="en-GB" smtClean="0"/>
              <a:t>‹#›</a:t>
            </a:fld>
            <a:endParaRPr lang="en-GB"/>
          </a:p>
        </p:txBody>
      </p:sp>
    </p:spTree>
    <p:extLst>
      <p:ext uri="{BB962C8B-B14F-4D97-AF65-F5344CB8AC3E}">
        <p14:creationId xmlns:p14="http://schemas.microsoft.com/office/powerpoint/2010/main" val="35735425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B6C0EF4-3859-43F3-9246-24296904F712}" type="datetimeFigureOut">
              <a:rPr lang="en-GB" smtClean="0"/>
              <a:t>16/02/2022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FC1BC2-E338-47A6-93F7-2D0FF6A421D8}" type="slidenum">
              <a:rPr lang="en-GB" smtClean="0"/>
              <a:t>‹#›</a:t>
            </a:fld>
            <a:endParaRPr lang="en-GB"/>
          </a:p>
        </p:txBody>
      </p:sp>
    </p:spTree>
    <p:extLst>
      <p:ext uri="{BB962C8B-B14F-4D97-AF65-F5344CB8AC3E}">
        <p14:creationId xmlns:p14="http://schemas.microsoft.com/office/powerpoint/2010/main" val="1558602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B6C0EF4-3859-43F3-9246-24296904F712}" type="datetimeFigureOut">
              <a:rPr lang="en-GB" smtClean="0"/>
              <a:t>16/02/2022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FC1BC2-E338-47A6-93F7-2D0FF6A421D8}" type="slidenum">
              <a:rPr lang="en-GB" smtClean="0"/>
              <a:t>‹#›</a:t>
            </a:fld>
            <a:endParaRPr lang="en-GB"/>
          </a:p>
        </p:txBody>
      </p:sp>
    </p:spTree>
    <p:extLst>
      <p:ext uri="{BB962C8B-B14F-4D97-AF65-F5344CB8AC3E}">
        <p14:creationId xmlns:p14="http://schemas.microsoft.com/office/powerpoint/2010/main" val="2668335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6C0EF4-3859-43F3-9246-24296904F712}" type="datetimeFigureOut">
              <a:rPr lang="en-GB" smtClean="0"/>
              <a:t>16/02/2022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FC1BC2-E338-47A6-93F7-2D0FF6A421D8}" type="slidenum">
              <a:rPr lang="en-GB" smtClean="0"/>
              <a:t>‹#›</a:t>
            </a:fld>
            <a:endParaRPr lang="en-GB"/>
          </a:p>
        </p:txBody>
      </p:sp>
    </p:spTree>
    <p:extLst>
      <p:ext uri="{BB962C8B-B14F-4D97-AF65-F5344CB8AC3E}">
        <p14:creationId xmlns:p14="http://schemas.microsoft.com/office/powerpoint/2010/main" val="705591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B6C0EF4-3859-43F3-9246-24296904F712}" type="datetimeFigureOut">
              <a:rPr lang="en-GB" smtClean="0"/>
              <a:t>16/02/2022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CFC1BC2-E338-47A6-93F7-2D0FF6A421D8}" type="slidenum">
              <a:rPr lang="en-GB" smtClean="0"/>
              <a:t>‹#›</a:t>
            </a:fld>
            <a:endParaRPr lang="en-GB"/>
          </a:p>
        </p:txBody>
      </p:sp>
    </p:spTree>
    <p:extLst>
      <p:ext uri="{BB962C8B-B14F-4D97-AF65-F5344CB8AC3E}">
        <p14:creationId xmlns:p14="http://schemas.microsoft.com/office/powerpoint/2010/main" val="1232992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B6C0EF4-3859-43F3-9246-24296904F712}" type="datetimeFigureOut">
              <a:rPr lang="en-GB" smtClean="0"/>
              <a:t>16/02/2022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CFC1BC2-E338-47A6-93F7-2D0FF6A421D8}" type="slidenum">
              <a:rPr lang="en-GB" smtClean="0"/>
              <a:t>‹#›</a:t>
            </a:fld>
            <a:endParaRPr lang="en-GB"/>
          </a:p>
        </p:txBody>
      </p:sp>
    </p:spTree>
    <p:extLst>
      <p:ext uri="{BB962C8B-B14F-4D97-AF65-F5344CB8AC3E}">
        <p14:creationId xmlns:p14="http://schemas.microsoft.com/office/powerpoint/2010/main" val="939262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B6C0EF4-3859-43F3-9246-24296904F712}" type="datetimeFigureOut">
              <a:rPr lang="en-GB" smtClean="0"/>
              <a:t>16/02/2022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CFC1BC2-E338-47A6-93F7-2D0FF6A421D8}" type="slidenum">
              <a:rPr lang="en-GB" smtClean="0"/>
              <a:t>‹#›</a:t>
            </a:fld>
            <a:endParaRPr lang="en-GB"/>
          </a:p>
        </p:txBody>
      </p:sp>
    </p:spTree>
    <p:extLst>
      <p:ext uri="{BB962C8B-B14F-4D97-AF65-F5344CB8AC3E}">
        <p14:creationId xmlns:p14="http://schemas.microsoft.com/office/powerpoint/2010/main" val="3882427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6C0EF4-3859-43F3-9246-24296904F712}" type="datetimeFigureOut">
              <a:rPr lang="en-GB" smtClean="0"/>
              <a:t>16/02/2022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CFC1BC2-E338-47A6-93F7-2D0FF6A421D8}" type="slidenum">
              <a:rPr lang="en-GB" smtClean="0"/>
              <a:t>‹#›</a:t>
            </a:fld>
            <a:endParaRPr lang="en-GB"/>
          </a:p>
        </p:txBody>
      </p:sp>
    </p:spTree>
    <p:extLst>
      <p:ext uri="{BB962C8B-B14F-4D97-AF65-F5344CB8AC3E}">
        <p14:creationId xmlns:p14="http://schemas.microsoft.com/office/powerpoint/2010/main" val="2962983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6C0EF4-3859-43F3-9246-24296904F712}" type="datetimeFigureOut">
              <a:rPr lang="en-GB" smtClean="0"/>
              <a:t>16/02/2022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CFC1BC2-E338-47A6-93F7-2D0FF6A421D8}" type="slidenum">
              <a:rPr lang="en-GB" smtClean="0"/>
              <a:t>‹#›</a:t>
            </a:fld>
            <a:endParaRPr lang="en-GB"/>
          </a:p>
        </p:txBody>
      </p:sp>
    </p:spTree>
    <p:extLst>
      <p:ext uri="{BB962C8B-B14F-4D97-AF65-F5344CB8AC3E}">
        <p14:creationId xmlns:p14="http://schemas.microsoft.com/office/powerpoint/2010/main" val="1307283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6C0EF4-3859-43F3-9246-24296904F712}" type="datetimeFigureOut">
              <a:rPr lang="en-GB" smtClean="0"/>
              <a:t>16/02/2022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CFC1BC2-E338-47A6-93F7-2D0FF6A421D8}" type="slidenum">
              <a:rPr lang="en-GB" smtClean="0"/>
              <a:t>‹#›</a:t>
            </a:fld>
            <a:endParaRPr lang="en-GB"/>
          </a:p>
        </p:txBody>
      </p:sp>
    </p:spTree>
    <p:extLst>
      <p:ext uri="{BB962C8B-B14F-4D97-AF65-F5344CB8AC3E}">
        <p14:creationId xmlns:p14="http://schemas.microsoft.com/office/powerpoint/2010/main" val="33981089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6C0EF4-3859-43F3-9246-24296904F712}" type="datetimeFigureOut">
              <a:rPr lang="en-GB" smtClean="0"/>
              <a:t>16/02/2022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FC1BC2-E338-47A6-93F7-2D0FF6A421D8}" type="slidenum">
              <a:rPr lang="en-GB" smtClean="0"/>
              <a:t>‹#›</a:t>
            </a:fld>
            <a:endParaRPr lang="en-GB"/>
          </a:p>
        </p:txBody>
      </p:sp>
    </p:spTree>
    <p:extLst>
      <p:ext uri="{BB962C8B-B14F-4D97-AF65-F5344CB8AC3E}">
        <p14:creationId xmlns:p14="http://schemas.microsoft.com/office/powerpoint/2010/main" val="31334135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42863"/>
            <a:ext cx="10668000" cy="973137"/>
          </a:xfrm>
          <a:ln w="19050">
            <a:solidFill>
              <a:srgbClr val="7030A0"/>
            </a:solidFill>
            <a:prstDash val="sysDot"/>
          </a:ln>
        </p:spPr>
        <p:txBody>
          <a:bodyPr/>
          <a:lstStyle/>
          <a:p>
            <a:r>
              <a:rPr lang="en-US" dirty="0" smtClean="0"/>
              <a:t>Test Yourself – Exam Style Q&amp;As</a:t>
            </a:r>
            <a:endParaRPr lang="en-GB" dirty="0"/>
          </a:p>
        </p:txBody>
      </p:sp>
      <p:sp>
        <p:nvSpPr>
          <p:cNvPr id="3" name="Subtitle 2"/>
          <p:cNvSpPr>
            <a:spLocks noGrp="1"/>
          </p:cNvSpPr>
          <p:nvPr>
            <p:ph type="subTitle" idx="1"/>
          </p:nvPr>
        </p:nvSpPr>
        <p:spPr>
          <a:xfrm>
            <a:off x="8724900" y="797719"/>
            <a:ext cx="2667000" cy="269081"/>
          </a:xfrm>
        </p:spPr>
        <p:txBody>
          <a:bodyPr>
            <a:normAutofit/>
          </a:bodyPr>
          <a:lstStyle/>
          <a:p>
            <a:r>
              <a:rPr lang="en-US" sz="1200" i="1" dirty="0" smtClean="0"/>
              <a:t>Designed by: Prof. A. Lawson</a:t>
            </a:r>
            <a:endParaRPr lang="en-GB" sz="1200" i="1" dirty="0"/>
          </a:p>
        </p:txBody>
      </p:sp>
      <p:sp>
        <p:nvSpPr>
          <p:cNvPr id="4" name="Rectangle 3"/>
          <p:cNvSpPr/>
          <p:nvPr/>
        </p:nvSpPr>
        <p:spPr>
          <a:xfrm>
            <a:off x="101600" y="1054100"/>
            <a:ext cx="3657600" cy="3046988"/>
          </a:xfrm>
          <a:prstGeom prst="rect">
            <a:avLst/>
          </a:prstGeom>
          <a:ln w="12700">
            <a:solidFill>
              <a:schemeClr val="accent1"/>
            </a:solidFill>
          </a:ln>
        </p:spPr>
        <p:txBody>
          <a:bodyPr wrap="square">
            <a:spAutoFit/>
          </a:bodyPr>
          <a:lstStyle/>
          <a:p>
            <a:r>
              <a:rPr lang="en-US" sz="1200" dirty="0" smtClean="0"/>
              <a:t>A company owns a number of vending machines. Data is sent from each of these machines at the end of the day. The data contains amount of money taken, products sold and any error conditions/reports. </a:t>
            </a:r>
          </a:p>
          <a:p>
            <a:endParaRPr lang="en-US" sz="1200" dirty="0" smtClean="0"/>
          </a:p>
          <a:p>
            <a:r>
              <a:rPr lang="en-US" sz="1200" dirty="0" smtClean="0"/>
              <a:t>a The company uses both echo checking and automatic repeat requests (ARQs). </a:t>
            </a:r>
          </a:p>
          <a:p>
            <a:endParaRPr lang="en-US" sz="1200" dirty="0" smtClean="0"/>
          </a:p>
          <a:p>
            <a:r>
              <a:rPr lang="en-US" sz="1200" dirty="0" err="1" smtClean="0"/>
              <a:t>i</a:t>
            </a:r>
            <a:r>
              <a:rPr lang="en-US" sz="1200" dirty="0" smtClean="0"/>
              <a:t> Describe how echo checks work. Explain whether this is a suitable error checking method in this application.</a:t>
            </a:r>
          </a:p>
          <a:p>
            <a:r>
              <a:rPr lang="en-US" sz="1200" dirty="0" smtClean="0"/>
              <a:t> </a:t>
            </a:r>
          </a:p>
          <a:p>
            <a:r>
              <a:rPr lang="en-US" sz="1200" dirty="0" smtClean="0"/>
              <a:t>ii Describe how automatic repeat request (ARQ) works. </a:t>
            </a:r>
          </a:p>
          <a:p>
            <a:endParaRPr lang="en-US" sz="1200" dirty="0" smtClean="0"/>
          </a:p>
          <a:p>
            <a:r>
              <a:rPr lang="en-US" sz="1200" dirty="0" smtClean="0"/>
              <a:t>b </a:t>
            </a:r>
            <a:r>
              <a:rPr lang="en-US" sz="1200" b="1" dirty="0" smtClean="0"/>
              <a:t>Checksum</a:t>
            </a:r>
            <a:r>
              <a:rPr lang="en-US" sz="1200" dirty="0" smtClean="0"/>
              <a:t> and </a:t>
            </a:r>
            <a:r>
              <a:rPr lang="en-US" sz="1200" b="1" dirty="0" smtClean="0"/>
              <a:t>check digit </a:t>
            </a:r>
            <a:r>
              <a:rPr lang="en-US" sz="1200" dirty="0" smtClean="0"/>
              <a:t>are two terms often confused by students. Describe </a:t>
            </a:r>
            <a:r>
              <a:rPr lang="en-US" sz="1200" b="1" dirty="0" smtClean="0"/>
              <a:t>three</a:t>
            </a:r>
            <a:r>
              <a:rPr lang="en-US" sz="1200" dirty="0" smtClean="0"/>
              <a:t> differences of the two techniques.</a:t>
            </a:r>
            <a:endParaRPr lang="en-GB" sz="1200" dirty="0"/>
          </a:p>
        </p:txBody>
      </p:sp>
      <p:sp>
        <p:nvSpPr>
          <p:cNvPr id="5" name="Rectangle 4"/>
          <p:cNvSpPr/>
          <p:nvPr/>
        </p:nvSpPr>
        <p:spPr>
          <a:xfrm>
            <a:off x="101600" y="4148435"/>
            <a:ext cx="3657600" cy="1200329"/>
          </a:xfrm>
          <a:prstGeom prst="rect">
            <a:avLst/>
          </a:prstGeom>
          <a:ln>
            <a:solidFill>
              <a:srgbClr val="FF0066"/>
            </a:solidFill>
          </a:ln>
        </p:spPr>
        <p:txBody>
          <a:bodyPr wrap="square">
            <a:spAutoFit/>
          </a:bodyPr>
          <a:lstStyle/>
          <a:p>
            <a:r>
              <a:rPr lang="en-US" sz="1200" dirty="0" smtClean="0"/>
              <a:t>Explain each of the following computer terms: </a:t>
            </a:r>
          </a:p>
          <a:p>
            <a:r>
              <a:rPr lang="en-US" sz="1200" dirty="0" err="1" smtClean="0"/>
              <a:t>i</a:t>
            </a:r>
            <a:r>
              <a:rPr lang="en-US" sz="1200" dirty="0" smtClean="0"/>
              <a:t> packet switching </a:t>
            </a:r>
          </a:p>
          <a:p>
            <a:r>
              <a:rPr lang="en-US" sz="1200" dirty="0" smtClean="0"/>
              <a:t>ii cyclic redundancy check </a:t>
            </a:r>
          </a:p>
          <a:p>
            <a:r>
              <a:rPr lang="en-US" sz="1200" dirty="0" smtClean="0"/>
              <a:t>iii data skewing </a:t>
            </a:r>
          </a:p>
          <a:p>
            <a:r>
              <a:rPr lang="en-US" sz="1200" dirty="0" smtClean="0"/>
              <a:t>iv universal serial bus </a:t>
            </a:r>
          </a:p>
          <a:p>
            <a:r>
              <a:rPr lang="en-US" sz="1200" dirty="0" smtClean="0"/>
              <a:t>v parity bit.</a:t>
            </a:r>
            <a:endParaRPr lang="en-GB" sz="1200" dirty="0"/>
          </a:p>
        </p:txBody>
      </p:sp>
      <p:sp>
        <p:nvSpPr>
          <p:cNvPr id="6" name="Rectangle 5"/>
          <p:cNvSpPr/>
          <p:nvPr/>
        </p:nvSpPr>
        <p:spPr>
          <a:xfrm>
            <a:off x="3873500" y="1117600"/>
            <a:ext cx="4203700" cy="1200329"/>
          </a:xfrm>
          <a:prstGeom prst="rect">
            <a:avLst/>
          </a:prstGeom>
          <a:ln w="12700">
            <a:solidFill>
              <a:srgbClr val="00B0F0"/>
            </a:solidFill>
          </a:ln>
        </p:spPr>
        <p:txBody>
          <a:bodyPr wrap="square">
            <a:spAutoFit/>
          </a:bodyPr>
          <a:lstStyle/>
          <a:p>
            <a:r>
              <a:rPr lang="en-US" sz="1200" dirty="0" smtClean="0"/>
              <a:t>Eight descriptions are given in the following table. The table columns are labelled checksum, parity check and ARQ. </a:t>
            </a:r>
          </a:p>
          <a:p>
            <a:r>
              <a:rPr lang="en-US" sz="1200" dirty="0" smtClean="0"/>
              <a:t>Tick (✓) the appropriate column which correctly matches each description to the error-checking technique. For each description, it is possible to match 1, 2, 3 or none of the error-checking methods.</a:t>
            </a:r>
            <a:endParaRPr lang="en-GB" sz="1200" dirty="0"/>
          </a:p>
        </p:txBody>
      </p:sp>
      <p:graphicFrame>
        <p:nvGraphicFramePr>
          <p:cNvPr id="7" name="Table 6"/>
          <p:cNvGraphicFramePr>
            <a:graphicFrameLocks noGrp="1"/>
          </p:cNvGraphicFramePr>
          <p:nvPr>
            <p:extLst>
              <p:ext uri="{D42A27DB-BD31-4B8C-83A1-F6EECF244321}">
                <p14:modId xmlns:p14="http://schemas.microsoft.com/office/powerpoint/2010/main" val="1523535817"/>
              </p:ext>
            </p:extLst>
          </p:nvPr>
        </p:nvGraphicFramePr>
        <p:xfrm>
          <a:off x="3873500" y="2317929"/>
          <a:ext cx="4203700" cy="4392749"/>
        </p:xfrm>
        <a:graphic>
          <a:graphicData uri="http://schemas.openxmlformats.org/drawingml/2006/table">
            <a:tbl>
              <a:tblPr firstRow="1" bandRow="1">
                <a:tableStyleId>{5C22544A-7EE6-4342-B048-85BDC9FD1C3A}</a:tableStyleId>
              </a:tblPr>
              <a:tblGrid>
                <a:gridCol w="1778000"/>
                <a:gridCol w="838200"/>
                <a:gridCol w="1041400"/>
                <a:gridCol w="546100"/>
              </a:tblGrid>
              <a:tr h="300809">
                <a:tc>
                  <a:txBody>
                    <a:bodyPr/>
                    <a:lstStyle/>
                    <a:p>
                      <a:pPr algn="ctr"/>
                      <a:r>
                        <a:rPr lang="en-US" sz="1200" dirty="0" smtClean="0">
                          <a:solidFill>
                            <a:schemeClr val="tx1"/>
                          </a:solidFill>
                        </a:rPr>
                        <a:t>Description</a:t>
                      </a:r>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checksum</a:t>
                      </a:r>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Parity check</a:t>
                      </a:r>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ARQ</a:t>
                      </a:r>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0809">
                <a:tc>
                  <a:txBody>
                    <a:bodyPr/>
                    <a:lstStyle/>
                    <a:p>
                      <a:r>
                        <a:rPr lang="en-US" sz="1050" dirty="0" smtClean="0"/>
                        <a:t>extra bit sent with each byte of data</a:t>
                      </a:r>
                      <a:endParaRPr lang="en-GB"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05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0809">
                <a:tc>
                  <a:txBody>
                    <a:bodyPr/>
                    <a:lstStyle/>
                    <a:p>
                      <a:r>
                        <a:rPr lang="en-US" sz="1050" dirty="0" smtClean="0"/>
                        <a:t>makes use of timeout and acknowledgement </a:t>
                      </a:r>
                      <a:endParaRPr lang="en-GB"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05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05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0809">
                <a:tc>
                  <a:txBody>
                    <a:bodyPr/>
                    <a:lstStyle/>
                    <a:p>
                      <a:r>
                        <a:rPr lang="en-US" sz="1050" dirty="0" smtClean="0"/>
                        <a:t>if an error is found, a request is made to re-send the data</a:t>
                      </a:r>
                      <a:endParaRPr lang="en-GB"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05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0809">
                <a:tc>
                  <a:txBody>
                    <a:bodyPr/>
                    <a:lstStyle/>
                    <a:p>
                      <a:r>
                        <a:rPr lang="en-US" sz="1050" dirty="0" smtClean="0"/>
                        <a:t>check on whether a data packet has been changed following transmission</a:t>
                      </a:r>
                      <a:endParaRPr lang="en-GB"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05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05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0809">
                <a:tc>
                  <a:txBody>
                    <a:bodyPr/>
                    <a:lstStyle/>
                    <a:p>
                      <a:r>
                        <a:rPr lang="en-US" sz="1050" dirty="0" smtClean="0"/>
                        <a:t>re-calculation made on any additional data values sent to the recipient</a:t>
                      </a:r>
                      <a:endParaRPr lang="en-GB"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05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05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0809">
                <a:tc>
                  <a:txBody>
                    <a:bodyPr/>
                    <a:lstStyle/>
                    <a:p>
                      <a:r>
                        <a:rPr lang="en-US" sz="1050" dirty="0" smtClean="0"/>
                        <a:t>data is transmitted in blocks or packets</a:t>
                      </a:r>
                      <a:endParaRPr lang="en-GB"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05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0809">
                <a:tc>
                  <a:txBody>
                    <a:bodyPr/>
                    <a:lstStyle/>
                    <a:p>
                      <a:r>
                        <a:rPr lang="en-US" sz="1050" dirty="0" smtClean="0"/>
                        <a:t>a method that can determine which bit in a data stream has been changed</a:t>
                      </a:r>
                      <a:endParaRPr lang="en-GB"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0809">
                <a:tc>
                  <a:txBody>
                    <a:bodyPr/>
                    <a:lstStyle/>
                    <a:p>
                      <a:r>
                        <a:rPr lang="en-US" sz="1050" dirty="0" smtClean="0"/>
                        <a:t>additional value sent at the end of a block of data to be used to check if any data transmission errors occurred</a:t>
                      </a:r>
                      <a:endParaRPr lang="en-GB"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 name="Rectangle 7"/>
          <p:cNvSpPr/>
          <p:nvPr/>
        </p:nvSpPr>
        <p:spPr>
          <a:xfrm>
            <a:off x="8191500" y="1117600"/>
            <a:ext cx="3839391" cy="2123658"/>
          </a:xfrm>
          <a:prstGeom prst="rect">
            <a:avLst/>
          </a:prstGeom>
          <a:ln>
            <a:solidFill>
              <a:srgbClr val="FF0066"/>
            </a:solidFill>
          </a:ln>
        </p:spPr>
        <p:txBody>
          <a:bodyPr wrap="square">
            <a:spAutoFit/>
          </a:bodyPr>
          <a:lstStyle/>
          <a:p>
            <a:r>
              <a:rPr lang="en-US" sz="1200" dirty="0" smtClean="0"/>
              <a:t>a Four statements about automatic repeat requests (ARQs) are given below, but they are not in the correct order. Put the statements into their correct sequence. </a:t>
            </a:r>
          </a:p>
          <a:p>
            <a:r>
              <a:rPr lang="en-US" sz="1200" dirty="0" err="1" smtClean="0"/>
              <a:t>i</a:t>
            </a:r>
            <a:r>
              <a:rPr lang="en-US" sz="1200" dirty="0" smtClean="0"/>
              <a:t> the sending computer waits for a period of time to see if the receiving computer acknowledges receipt of the data </a:t>
            </a:r>
          </a:p>
          <a:p>
            <a:r>
              <a:rPr lang="en-US" sz="1200" dirty="0" smtClean="0"/>
              <a:t>ii after a set time period, a timeout occurs which automatically triggers the re-sending of the data</a:t>
            </a:r>
          </a:p>
          <a:p>
            <a:r>
              <a:rPr lang="en-US" sz="1200" dirty="0" smtClean="0"/>
              <a:t>iii the sending computer transmits a block of data to the receiving computer </a:t>
            </a:r>
          </a:p>
          <a:p>
            <a:r>
              <a:rPr lang="en-US" sz="1200" dirty="0" smtClean="0"/>
              <a:t>iv this continues until the receiving computer sends an acknowledgement that the data has been received</a:t>
            </a:r>
            <a:endParaRPr lang="en-GB" sz="1200" dirty="0"/>
          </a:p>
        </p:txBody>
      </p:sp>
      <p:sp>
        <p:nvSpPr>
          <p:cNvPr id="9" name="Rectangle 8"/>
          <p:cNvSpPr/>
          <p:nvPr/>
        </p:nvSpPr>
        <p:spPr>
          <a:xfrm>
            <a:off x="8191500" y="3317458"/>
            <a:ext cx="3839391" cy="1569660"/>
          </a:xfrm>
          <a:prstGeom prst="rect">
            <a:avLst/>
          </a:prstGeom>
          <a:ln>
            <a:solidFill>
              <a:srgbClr val="00B0F0"/>
            </a:solidFill>
          </a:ln>
        </p:spPr>
        <p:txBody>
          <a:bodyPr wrap="square">
            <a:spAutoFit/>
          </a:bodyPr>
          <a:lstStyle/>
          <a:p>
            <a:r>
              <a:rPr lang="en-US" sz="1200" dirty="0" smtClean="0"/>
              <a:t>A file server is used as a central data store for a network of computers. Rory sends data from his computer to a file server that is approximately 100 metres away. It is important that the data is transmitted accurately. Rory needs to be able to read data from and write data to the file server at the same time. </a:t>
            </a:r>
          </a:p>
          <a:p>
            <a:r>
              <a:rPr lang="en-US" sz="1200" dirty="0" smtClean="0"/>
              <a:t>Use ticks (✓) to identify the most suitable data transmission methods for this application.</a:t>
            </a:r>
            <a:endParaRPr lang="en-GB" sz="1200" dirty="0"/>
          </a:p>
        </p:txBody>
      </p:sp>
      <p:graphicFrame>
        <p:nvGraphicFramePr>
          <p:cNvPr id="10" name="Table 9"/>
          <p:cNvGraphicFramePr>
            <a:graphicFrameLocks noGrp="1"/>
          </p:cNvGraphicFramePr>
          <p:nvPr>
            <p:extLst>
              <p:ext uri="{D42A27DB-BD31-4B8C-83A1-F6EECF244321}">
                <p14:modId xmlns:p14="http://schemas.microsoft.com/office/powerpoint/2010/main" val="2519759819"/>
              </p:ext>
            </p:extLst>
          </p:nvPr>
        </p:nvGraphicFramePr>
        <p:xfrm>
          <a:off x="8191498" y="4882038"/>
          <a:ext cx="3839392" cy="1150462"/>
        </p:xfrm>
        <a:graphic>
          <a:graphicData uri="http://schemas.openxmlformats.org/drawingml/2006/table">
            <a:tbl>
              <a:tblPr firstRow="1" bandRow="1">
                <a:tableStyleId>{5C22544A-7EE6-4342-B048-85BDC9FD1C3A}</a:tableStyleId>
              </a:tblPr>
              <a:tblGrid>
                <a:gridCol w="959848"/>
                <a:gridCol w="959848"/>
                <a:gridCol w="959848"/>
                <a:gridCol w="959848"/>
              </a:tblGrid>
              <a:tr h="319882">
                <a:tc>
                  <a:txBody>
                    <a:bodyPr/>
                    <a:lstStyle/>
                    <a:p>
                      <a:pPr algn="ctr"/>
                      <a:r>
                        <a:rPr lang="en-US" sz="1100" dirty="0" smtClean="0">
                          <a:solidFill>
                            <a:schemeClr val="tx1"/>
                          </a:solidFill>
                        </a:rPr>
                        <a:t>Method 1</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Tick √</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Method 2</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Tick √</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9400">
                <a:tc>
                  <a:txBody>
                    <a:bodyPr/>
                    <a:lstStyle/>
                    <a:p>
                      <a:pPr algn="ctr"/>
                      <a:r>
                        <a:rPr lang="en-US" sz="1100" dirty="0" smtClean="0">
                          <a:solidFill>
                            <a:schemeClr val="tx1"/>
                          </a:solidFill>
                        </a:rPr>
                        <a:t>Serial</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Simplex</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1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2100">
                <a:tc>
                  <a:txBody>
                    <a:bodyPr/>
                    <a:lstStyle/>
                    <a:p>
                      <a:pPr algn="ctr"/>
                      <a:r>
                        <a:rPr lang="en-US" sz="1100" dirty="0" smtClean="0">
                          <a:solidFill>
                            <a:schemeClr val="tx1"/>
                          </a:solidFill>
                        </a:rPr>
                        <a:t>Parallel</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1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Half-duplex</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1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4000">
                <a:tc>
                  <a:txBody>
                    <a:bodyPr/>
                    <a:lstStyle/>
                    <a:p>
                      <a:pPr algn="ctr"/>
                      <a:endParaRPr lang="en-GB" sz="11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Duplex</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1" name="Rectangle 10"/>
          <p:cNvSpPr/>
          <p:nvPr/>
        </p:nvSpPr>
        <p:spPr>
          <a:xfrm>
            <a:off x="101600" y="5413801"/>
            <a:ext cx="3657600" cy="1384995"/>
          </a:xfrm>
          <a:prstGeom prst="rect">
            <a:avLst/>
          </a:prstGeom>
          <a:ln>
            <a:solidFill>
              <a:srgbClr val="7030A0"/>
            </a:solidFill>
          </a:ln>
        </p:spPr>
        <p:txBody>
          <a:bodyPr wrap="square">
            <a:spAutoFit/>
          </a:bodyPr>
          <a:lstStyle/>
          <a:p>
            <a:r>
              <a:rPr lang="en-US" sz="1200" dirty="0" err="1" smtClean="0"/>
              <a:t>Maisey’s</a:t>
            </a:r>
            <a:r>
              <a:rPr lang="en-US" sz="1200" dirty="0" smtClean="0"/>
              <a:t> computer uses an integrated circuit (IC) for data transmission that sends multiple bits at the same time. State whether the IC uses serial or parallel data transmission.</a:t>
            </a:r>
          </a:p>
          <a:p>
            <a:r>
              <a:rPr lang="en-US" sz="1200" dirty="0" err="1" smtClean="0"/>
              <a:t>Maisey</a:t>
            </a:r>
            <a:r>
              <a:rPr lang="en-US" sz="1200" dirty="0" smtClean="0"/>
              <a:t> purchases a new printer and connects it to her computer using the USB port. </a:t>
            </a:r>
          </a:p>
          <a:p>
            <a:r>
              <a:rPr lang="en-US" sz="1200" dirty="0" smtClean="0"/>
              <a:t>Explain two benefits of using a USB connection</a:t>
            </a:r>
            <a:endParaRPr lang="en-GB" sz="1200" dirty="0"/>
          </a:p>
        </p:txBody>
      </p:sp>
      <p:pic>
        <p:nvPicPr>
          <p:cNvPr id="1026" name="Picture 2" descr="GCSE PE exam questions (9-1) 5 a day practice question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20988306">
            <a:off x="-348069" y="32185"/>
            <a:ext cx="1748189" cy="1066082"/>
          </a:xfrm>
          <a:prstGeom prst="rect">
            <a:avLst/>
          </a:prstGeom>
          <a:noFill/>
          <a:extLst>
            <a:ext uri="{909E8E84-426E-40DD-AFC4-6F175D3DCCD1}">
              <a14:hiddenFill xmlns:a14="http://schemas.microsoft.com/office/drawing/2010/main">
                <a:solidFill>
                  <a:srgbClr val="FFFFFF"/>
                </a:solidFill>
              </a14:hiddenFill>
            </a:ext>
          </a:extLst>
        </p:spPr>
      </p:pic>
      <p:sp>
        <p:nvSpPr>
          <p:cNvPr id="13" name="Left Arrow 12"/>
          <p:cNvSpPr/>
          <p:nvPr/>
        </p:nvSpPr>
        <p:spPr>
          <a:xfrm>
            <a:off x="8445500" y="6121400"/>
            <a:ext cx="2806700" cy="560694"/>
          </a:xfrm>
          <a:prstGeom prst="lef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Check your answers </a:t>
            </a:r>
            <a:endParaRPr lang="en-GB" dirty="0"/>
          </a:p>
        </p:txBody>
      </p:sp>
      <p:sp>
        <p:nvSpPr>
          <p:cNvPr id="14" name="Rectangle 13"/>
          <p:cNvSpPr/>
          <p:nvPr/>
        </p:nvSpPr>
        <p:spPr>
          <a:xfrm rot="1760131">
            <a:off x="10927034" y="172083"/>
            <a:ext cx="1300356" cy="646331"/>
          </a:xfrm>
          <a:prstGeom prst="rect">
            <a:avLst/>
          </a:prstGeom>
          <a:noFill/>
        </p:spPr>
        <p:txBody>
          <a:bodyPr wrap="none" lIns="91440" tIns="45720" rIns="91440" bIns="45720">
            <a:spAutoFit/>
          </a:bodyPr>
          <a:lstStyle/>
          <a:p>
            <a:pPr algn="ctr"/>
            <a:r>
              <a:rPr lang="en-US" sz="36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Chp-2</a:t>
            </a:r>
            <a:endParaRPr lang="en-US" sz="36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4648254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TotalTime>
  <Words>556</Words>
  <Application>Microsoft Office PowerPoint</Application>
  <PresentationFormat>Widescreen</PresentationFormat>
  <Paragraphs>52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Test Yourself – Exam Style Q&amp;As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 Yourself – Exam Style Q&amp;As</dc:title>
  <dc:creator>Prof.Lawson</dc:creator>
  <cp:lastModifiedBy>Allan Lawson</cp:lastModifiedBy>
  <cp:revision>9</cp:revision>
  <dcterms:created xsi:type="dcterms:W3CDTF">2022-02-16T11:47:37Z</dcterms:created>
  <dcterms:modified xsi:type="dcterms:W3CDTF">2022-02-16T12:53:53Z</dcterms:modified>
</cp:coreProperties>
</file>