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6" r:id="rId4"/>
    <p:sldId id="267" r:id="rId5"/>
    <p:sldId id="269" r:id="rId6"/>
    <p:sldId id="265" r:id="rId7"/>
    <p:sldId id="277" r:id="rId8"/>
    <p:sldId id="278" r:id="rId9"/>
    <p:sldId id="279" r:id="rId10"/>
    <p:sldId id="280" r:id="rId11"/>
    <p:sldId id="281" r:id="rId12"/>
    <p:sldId id="282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7C61-6C39-4F15-A9F4-2A7D6F79E5DA}" type="datetimeFigureOut">
              <a:rPr lang="en-GB" smtClean="0"/>
              <a:pPr/>
              <a:t>29/04/2021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C33F-A311-4CC2-B458-5356B36E4E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1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70697976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/>
                        <a:t>ICT IGCSE</a:t>
                      </a:r>
                      <a:r>
                        <a:rPr lang="en-GB" sz="2000" baseline="0" dirty="0"/>
                        <a:t> Theory – Revision Presentation</a:t>
                      </a:r>
                      <a:endParaRPr lang="en-GB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Storage devices and media</a:t>
                      </a:r>
                      <a:endParaRPr lang="en-GB" sz="2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solidFill>
            <a:srgbClr val="0070C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  3: Storage devices and media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46552"/>
              </p:ext>
            </p:extLst>
          </p:nvPr>
        </p:nvGraphicFramePr>
        <p:xfrm>
          <a:off x="720434" y="1066800"/>
          <a:ext cx="8194965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storage devices, their associated media and their uses, e.g.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 backing storage media: fixed hard disks and drives, portable and removable hard disks, portable and removable hard drives, magnetic tape drives and magnetic tapes, memory cards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backing storage media (CD/DVD/Blu-ray): CD ROM/DVD ROM, CD R/DVD R, CD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/DVD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DVD RAM, Blu-ray discs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state backing storage: solid state drives, flash drives (pen drive/memory stick/USB stick)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the advantages and disadvantages of the above devices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108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5836964"/>
              </p:ext>
            </p:extLst>
          </p:nvPr>
        </p:nvGraphicFramePr>
        <p:xfrm>
          <a:off x="720434" y="1066800"/>
          <a:ext cx="819496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Media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156176" y="116632"/>
            <a:ext cx="2880320" cy="140736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GB" sz="6600" b="1" dirty="0">
                <a:solidFill>
                  <a:srgbClr val="FF0000"/>
                </a:solidFill>
              </a:rPr>
              <a:t>CD-ROM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744789"/>
              </p:ext>
            </p:extLst>
          </p:nvPr>
        </p:nvGraphicFramePr>
        <p:xfrm>
          <a:off x="685800" y="1642655"/>
          <a:ext cx="5486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Use: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CD-ROM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 disks are </a:t>
                      </a:r>
                      <a:r>
                        <a:rPr lang="fr-FR" sz="1800" b="1" baseline="0" dirty="0" err="1">
                          <a:solidFill>
                            <a:schemeClr val="tx1"/>
                          </a:solidFill>
                        </a:rPr>
                        <a:t>read-only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fr-FR" sz="1800" b="1" baseline="0" dirty="0" err="1">
                          <a:solidFill>
                            <a:schemeClr val="tx1"/>
                          </a:solidFill>
                        </a:rPr>
                        <a:t>CD-ROMs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fr-FR" sz="1800" b="1" baseline="0" dirty="0" err="1">
                          <a:solidFill>
                            <a:schemeClr val="tx1"/>
                          </a:solidFill>
                        </a:rPr>
                        <a:t>normally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baseline="0" dirty="0" err="1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 to store: 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FF0000"/>
                          </a:solidFill>
                        </a:rPr>
                        <a:t>Audio CDs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FF0000"/>
                          </a:solidFill>
                        </a:rPr>
                        <a:t>Software Applications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dirty="0" err="1">
                          <a:solidFill>
                            <a:srgbClr val="FF0000"/>
                          </a:solidFill>
                        </a:rPr>
                        <a:t>Device</a:t>
                      </a:r>
                      <a:r>
                        <a:rPr lang="fr-FR" sz="1800" b="0" dirty="0">
                          <a:solidFill>
                            <a:srgbClr val="FF0000"/>
                          </a:solidFill>
                        </a:rPr>
                        <a:t> Drivers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448" y="1143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00800" y="3276600"/>
            <a:ext cx="2635696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Optical storage devices save data as </a:t>
            </a:r>
            <a:r>
              <a:rPr lang="en-GB" b="1" dirty="0">
                <a:solidFill>
                  <a:srgbClr val="FF0000"/>
                </a:solidFill>
              </a:rPr>
              <a:t>patterns </a:t>
            </a:r>
            <a:r>
              <a:rPr lang="en-GB" b="1" dirty="0"/>
              <a:t>or </a:t>
            </a:r>
            <a:r>
              <a:rPr lang="en-GB" b="1" dirty="0">
                <a:solidFill>
                  <a:srgbClr val="FF0000"/>
                </a:solidFill>
              </a:rPr>
              <a:t>dots</a:t>
            </a:r>
            <a:r>
              <a:rPr lang="en-GB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Data is read by bouncing the </a:t>
            </a:r>
            <a:r>
              <a:rPr lang="en-GB" b="1" dirty="0">
                <a:solidFill>
                  <a:srgbClr val="FF0000"/>
                </a:solidFill>
              </a:rPr>
              <a:t>laser beam off the surface </a:t>
            </a:r>
            <a:r>
              <a:rPr lang="en-GB" b="1" dirty="0"/>
              <a:t>off the medium.</a:t>
            </a:r>
          </a:p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4489566"/>
              </p:ext>
            </p:extLst>
          </p:nvPr>
        </p:nvGraphicFramePr>
        <p:xfrm>
          <a:off x="697485" y="3505200"/>
          <a:ext cx="5486400" cy="247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Access Type: Direct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Advantages: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Hold more data than floppy disks.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Cheaper than hard drives and USBs.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Compatible with audio systems.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/>
                        <a:t>Data transfer rate is slower compared to other storage medium.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/>
                        <a:t>Not Robust - easily be damaged or scratched.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440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4534367"/>
              </p:ext>
            </p:extLst>
          </p:nvPr>
        </p:nvGraphicFramePr>
        <p:xfrm>
          <a:off x="720434" y="1066800"/>
          <a:ext cx="819496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Media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156176" y="116632"/>
            <a:ext cx="2880320" cy="140736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GB" sz="6600" b="1" dirty="0" err="1">
                <a:solidFill>
                  <a:srgbClr val="FF0000"/>
                </a:solidFill>
              </a:rPr>
              <a:t>DVD-Rom</a:t>
            </a:r>
            <a:endParaRPr lang="en-GB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8037515"/>
              </p:ext>
            </p:extLst>
          </p:nvPr>
        </p:nvGraphicFramePr>
        <p:xfrm>
          <a:off x="685800" y="1642655"/>
          <a:ext cx="5486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Use: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DVD-ROMs disks are read-only. DVD-ROMs are normally used to store: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FF0000"/>
                          </a:solidFill>
                        </a:rPr>
                        <a:t>DVD </a:t>
                      </a:r>
                      <a:r>
                        <a:rPr lang="fr-FR" sz="1800" b="0" dirty="0" err="1">
                          <a:solidFill>
                            <a:srgbClr val="FF0000"/>
                          </a:solidFill>
                        </a:rPr>
                        <a:t>Movies</a:t>
                      </a:r>
                      <a:endParaRPr lang="fr-FR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FF0000"/>
                          </a:solidFill>
                        </a:rPr>
                        <a:t>Software Applications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FF0000"/>
                          </a:solidFill>
                        </a:rPr>
                        <a:t>Computer </a:t>
                      </a:r>
                      <a:r>
                        <a:rPr lang="fr-FR" sz="1800" b="0" dirty="0" err="1">
                          <a:solidFill>
                            <a:srgbClr val="FF0000"/>
                          </a:solidFill>
                        </a:rPr>
                        <a:t>Games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348" y="1143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0" y="3276600"/>
            <a:ext cx="2635696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Optical storage devices save data as </a:t>
            </a:r>
            <a:r>
              <a:rPr lang="en-GB" b="1" dirty="0">
                <a:solidFill>
                  <a:srgbClr val="FF0000"/>
                </a:solidFill>
              </a:rPr>
              <a:t>patterns </a:t>
            </a:r>
            <a:r>
              <a:rPr lang="en-GB" b="1" dirty="0"/>
              <a:t>or </a:t>
            </a:r>
            <a:r>
              <a:rPr lang="en-GB" b="1" dirty="0">
                <a:solidFill>
                  <a:srgbClr val="FF0000"/>
                </a:solidFill>
              </a:rPr>
              <a:t>dots</a:t>
            </a:r>
            <a:r>
              <a:rPr lang="en-GB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Data is read by bouncing the </a:t>
            </a:r>
            <a:r>
              <a:rPr lang="en-GB" b="1" dirty="0">
                <a:solidFill>
                  <a:srgbClr val="FF0000"/>
                </a:solidFill>
              </a:rPr>
              <a:t>laser beam off the surface </a:t>
            </a:r>
            <a:r>
              <a:rPr lang="en-GB" b="1" dirty="0"/>
              <a:t>off the medium.</a:t>
            </a:r>
          </a:p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001835"/>
              </p:ext>
            </p:extLst>
          </p:nvPr>
        </p:nvGraphicFramePr>
        <p:xfrm>
          <a:off x="697485" y="3505200"/>
          <a:ext cx="5486400" cy="247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Access Type: Direct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Advantages: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Hold more data than CD-ROMS.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store larger applications.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Videos is higher resolutions.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/>
                        <a:t>Data transfer rate is slower compared to other storage medium.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/>
                        <a:t>Have to buy a separate DVD player.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103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7092335"/>
              </p:ext>
            </p:extLst>
          </p:nvPr>
        </p:nvGraphicFramePr>
        <p:xfrm>
          <a:off x="720434" y="1066800"/>
          <a:ext cx="819496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Media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156176" y="116632"/>
            <a:ext cx="2880320" cy="14073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GB" sz="6600" b="1" dirty="0">
                <a:solidFill>
                  <a:srgbClr val="FF0000"/>
                </a:solidFill>
              </a:rPr>
              <a:t>Blu-Ray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4237841"/>
              </p:ext>
            </p:extLst>
          </p:nvPr>
        </p:nvGraphicFramePr>
        <p:xfrm>
          <a:off x="685800" y="1642655"/>
          <a:ext cx="5486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Use: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Blu-Ray disks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uses a blue laser instead of red laser used with CD/DVD ROMs. Blu-Ray disks are normally used to stored: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HD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</a:rPr>
                        <a:t> Movies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</a:rPr>
                        <a:t>Large Software/Game Applications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</a:rPr>
                        <a:t>In camcorders in cartridge form. </a:t>
                      </a:r>
                      <a:endParaRPr lang="fr-FR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43" y="1371600"/>
            <a:ext cx="1530810" cy="15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0" y="3276600"/>
            <a:ext cx="2635696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Optical storage devices save data as </a:t>
            </a:r>
            <a:r>
              <a:rPr lang="en-GB" b="1" dirty="0">
                <a:solidFill>
                  <a:srgbClr val="FF0000"/>
                </a:solidFill>
              </a:rPr>
              <a:t>patterns </a:t>
            </a:r>
            <a:r>
              <a:rPr lang="en-GB" b="1" dirty="0"/>
              <a:t>or </a:t>
            </a:r>
            <a:r>
              <a:rPr lang="en-GB" b="1" dirty="0">
                <a:solidFill>
                  <a:srgbClr val="FF0000"/>
                </a:solidFill>
              </a:rPr>
              <a:t>dots</a:t>
            </a:r>
            <a:r>
              <a:rPr lang="en-GB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Data is read by bouncing the </a:t>
            </a:r>
            <a:r>
              <a:rPr lang="en-GB" b="1" dirty="0">
                <a:solidFill>
                  <a:srgbClr val="FF0000"/>
                </a:solidFill>
              </a:rPr>
              <a:t>laser beam off the surface </a:t>
            </a:r>
            <a:r>
              <a:rPr lang="en-GB" b="1" dirty="0"/>
              <a:t>off the medium.</a:t>
            </a:r>
          </a:p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4418470"/>
              </p:ext>
            </p:extLst>
          </p:nvPr>
        </p:nvGraphicFramePr>
        <p:xfrm>
          <a:off x="697485" y="3505200"/>
          <a:ext cx="5486400" cy="2540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Access Type: Direct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Advantages: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Large storage capacity used to store HD video content.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Access Speeds are greater than other optical medium.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Secure Encryption System to minimise chance of copyright.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/>
                        <a:t>More expensive compared to other optical media.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/>
                        <a:t>Separate player required – more expensive.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/>
                        <a:t>Not all movie titles available on Blu-Ray.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611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2421689"/>
              </p:ext>
            </p:extLst>
          </p:nvPr>
        </p:nvGraphicFramePr>
        <p:xfrm>
          <a:off x="720434" y="10287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Optical Media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2361209"/>
              </p:ext>
            </p:extLst>
          </p:nvPr>
        </p:nvGraphicFramePr>
        <p:xfrm>
          <a:off x="762000" y="2344318"/>
          <a:ext cx="815340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0519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CD-R and DVD-R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CD-RW and DVD-</a:t>
                      </a:r>
                      <a:r>
                        <a:rPr lang="en-GB" sz="1600" b="1" dirty="0" err="1">
                          <a:solidFill>
                            <a:srgbClr val="FF0000"/>
                          </a:solidFill>
                        </a:rPr>
                        <a:t>RW</a:t>
                      </a:r>
                      <a:r>
                        <a:rPr lang="en-GB" sz="1600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DVD RAM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8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Overview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</a:rPr>
                        <a:t>CD-R</a:t>
                      </a:r>
                      <a:r>
                        <a:rPr lang="en-GB" sz="1600" u="none" baseline="0" dirty="0">
                          <a:solidFill>
                            <a:schemeClr val="tx1"/>
                          </a:solidFill>
                        </a:rPr>
                        <a:t> and DVD-R are only </a:t>
                      </a:r>
                      <a:r>
                        <a:rPr lang="en-GB" sz="1600" b="1" u="none" baseline="0" dirty="0">
                          <a:solidFill>
                            <a:schemeClr val="tx1"/>
                          </a:solidFill>
                        </a:rPr>
                        <a:t>recordable once</a:t>
                      </a:r>
                      <a:r>
                        <a:rPr lang="en-GB" sz="1600" u="none" baseline="0" dirty="0">
                          <a:solidFill>
                            <a:schemeClr val="tx1"/>
                          </a:solidFill>
                        </a:rPr>
                        <a:t>. Once the process has been </a:t>
                      </a:r>
                      <a:r>
                        <a:rPr lang="en-GB" sz="1600" b="1" u="none" baseline="0" dirty="0">
                          <a:solidFill>
                            <a:schemeClr val="tx1"/>
                          </a:solidFill>
                        </a:rPr>
                        <a:t>finalised</a:t>
                      </a:r>
                      <a:r>
                        <a:rPr lang="en-GB" sz="1600" u="none" baseline="0" dirty="0">
                          <a:solidFill>
                            <a:schemeClr val="tx1"/>
                          </a:solidFill>
                        </a:rPr>
                        <a:t> then the disks become </a:t>
                      </a:r>
                      <a:r>
                        <a:rPr lang="en-GB" sz="1600" b="1" u="none" baseline="0" dirty="0">
                          <a:solidFill>
                            <a:schemeClr val="tx1"/>
                          </a:solidFill>
                        </a:rPr>
                        <a:t>Read Only</a:t>
                      </a:r>
                      <a:r>
                        <a:rPr lang="en-GB" sz="1600" u="non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baseline="0" dirty="0">
                          <a:solidFill>
                            <a:srgbClr val="FF0000"/>
                          </a:solidFill>
                        </a:rPr>
                        <a:t>Backup of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Audio CDS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</a:rPr>
                        <a:t>CD-RW</a:t>
                      </a:r>
                      <a:r>
                        <a:rPr lang="en-GB" sz="1600" u="none" baseline="0" dirty="0">
                          <a:solidFill>
                            <a:schemeClr val="tx1"/>
                          </a:solidFill>
                        </a:rPr>
                        <a:t> and DVD-</a:t>
                      </a:r>
                      <a:r>
                        <a:rPr lang="en-GB" sz="1600" u="none" baseline="0" dirty="0" err="1">
                          <a:solidFill>
                            <a:schemeClr val="tx1"/>
                          </a:solidFill>
                        </a:rPr>
                        <a:t>RW</a:t>
                      </a:r>
                      <a:r>
                        <a:rPr lang="en-GB" sz="1600" u="none" baseline="0" dirty="0">
                          <a:solidFill>
                            <a:schemeClr val="tx1"/>
                          </a:solidFill>
                        </a:rPr>
                        <a:t> allows for data to be written, erased and rewritten </a:t>
                      </a:r>
                      <a:r>
                        <a:rPr lang="en-GB" sz="1600" b="1" u="none" baseline="0" dirty="0">
                          <a:solidFill>
                            <a:schemeClr val="tx1"/>
                          </a:solidFill>
                        </a:rPr>
                        <a:t>many times</a:t>
                      </a:r>
                      <a:r>
                        <a:rPr lang="en-GB" sz="1600" u="non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u="none" baseline="0" dirty="0">
                          <a:solidFill>
                            <a:srgbClr val="FF0000"/>
                          </a:solidFill>
                        </a:rPr>
                        <a:t>Used in CCTV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u="none" baseline="0" dirty="0">
                          <a:solidFill>
                            <a:srgbClr val="FF0000"/>
                          </a:solidFill>
                        </a:rPr>
                        <a:t>Record television programs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DVD RAMS</a:t>
                      </a:r>
                      <a:r>
                        <a:rPr lang="en-GB" sz="1600" baseline="0" dirty="0"/>
                        <a:t> are used when data </a:t>
                      </a:r>
                      <a:r>
                        <a:rPr lang="en-GB" sz="1600" b="1" baseline="0" dirty="0"/>
                        <a:t>constantly needs to be re-written</a:t>
                      </a:r>
                      <a:r>
                        <a:rPr lang="en-GB" sz="1600" baseline="0" dirty="0"/>
                        <a:t>. DVD RAMS can hold up to 10GB of data and commonly used in 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recording equipment</a:t>
                      </a:r>
                      <a:r>
                        <a:rPr lang="en-GB" sz="1600" baseline="0" dirty="0"/>
                        <a:t>.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48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Cheaper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than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RW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disks.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Can be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reused many times.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Long life,</a:t>
                      </a:r>
                      <a:r>
                        <a:rPr lang="en-GB" sz="1600" baseline="0" dirty="0"/>
                        <a:t> large capacity, and can be rewritten many times.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48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Not compatible with all players.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disk has a burn error it can not be used again.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be expensive.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Data could be overwritten.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Not compatible with all playback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formats.</a:t>
                      </a:r>
                    </a:p>
                    <a:p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Can be expensive.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1501914"/>
            <a:ext cx="8229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FF0000"/>
                </a:solidFill>
              </a:rPr>
              <a:t>R</a:t>
            </a:r>
            <a:r>
              <a:rPr lang="en-GB" sz="2000" dirty="0">
                <a:solidFill>
                  <a:schemeClr val="dk1"/>
                </a:solidFill>
              </a:rPr>
              <a:t> – </a:t>
            </a:r>
            <a:r>
              <a:rPr lang="en-GB" sz="2000" b="1" dirty="0">
                <a:solidFill>
                  <a:schemeClr val="dk1"/>
                </a:solidFill>
              </a:rPr>
              <a:t>Write once only</a:t>
            </a:r>
          </a:p>
          <a:p>
            <a:pPr>
              <a:defRPr/>
            </a:pPr>
            <a:r>
              <a:rPr lang="en-GB" sz="2000" b="1" dirty="0" err="1">
                <a:solidFill>
                  <a:srgbClr val="FF0000"/>
                </a:solidFill>
              </a:rPr>
              <a:t>RW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dk1"/>
                </a:solidFill>
              </a:rPr>
              <a:t>– </a:t>
            </a:r>
            <a:r>
              <a:rPr lang="en-GB" sz="2000" b="1" dirty="0">
                <a:solidFill>
                  <a:schemeClr val="dk1"/>
                </a:solidFill>
              </a:rPr>
              <a:t>Can be written to or read many times.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63360"/>
            <a:ext cx="1066800" cy="10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618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812628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 ‘state’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8702267"/>
              </p:ext>
            </p:extLst>
          </p:nvPr>
        </p:nvGraphicFramePr>
        <p:xfrm>
          <a:off x="685800" y="1600200"/>
          <a:ext cx="8153399" cy="431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2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799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Solid-state storage devices are based on electronic circuits with 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no moving parts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Solid-state storage devices store data using a special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type of memory called flash memory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USB/Memory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Cards use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Direct Access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1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USB Memory Stick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Memory Card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48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Uses: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Used to transfer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files/backup (work) between computers.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to store files on digital cameras, mobile phones and mp3 players.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48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Portable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&amp; Small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Robust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large capacities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No need for additional drivers/software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Very small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and can be removed and placed in other devices.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Robust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48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Easy to loose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USB could be damaged if not ejected correctly.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Smaller storage capacities.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Quite expensive.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599" y="2362200"/>
            <a:ext cx="92299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76792"/>
            <a:ext cx="1047750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936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281805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Backup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1999" y="1524000"/>
            <a:ext cx="76962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Backup </a:t>
            </a:r>
            <a:r>
              <a:rPr lang="en-GB" sz="2000" b="1" dirty="0"/>
              <a:t>means making one or more copies of your data in a </a:t>
            </a:r>
            <a:r>
              <a:rPr lang="en-GB" sz="2000" b="1" dirty="0">
                <a:solidFill>
                  <a:srgbClr val="FF0000"/>
                </a:solidFill>
              </a:rPr>
              <a:t>different storage medium</a:t>
            </a:r>
            <a:r>
              <a:rPr lang="en-GB" sz="2000" b="1" dirty="0"/>
              <a:t>.</a:t>
            </a:r>
          </a:p>
          <a:p>
            <a:endParaRPr lang="en-GB" sz="1400" dirty="0"/>
          </a:p>
          <a:p>
            <a:r>
              <a:rPr lang="en-GB" sz="2000" b="1" dirty="0">
                <a:solidFill>
                  <a:srgbClr val="FF0000"/>
                </a:solidFill>
              </a:rPr>
              <a:t>Why?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You could </a:t>
            </a:r>
            <a:r>
              <a:rPr lang="en-GB" sz="2000" b="1" u="sng" dirty="0">
                <a:solidFill>
                  <a:srgbClr val="FF0000"/>
                </a:solidFill>
              </a:rPr>
              <a:t>delete</a:t>
            </a:r>
            <a:r>
              <a:rPr lang="en-GB" sz="2000" dirty="0"/>
              <a:t> a file by accident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Your computer could </a:t>
            </a:r>
            <a:r>
              <a:rPr lang="en-GB" sz="2000" b="1" u="sng" dirty="0">
                <a:solidFill>
                  <a:srgbClr val="FF0000"/>
                </a:solidFill>
              </a:rPr>
              <a:t>break down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Your computer could get infected by a virus which could </a:t>
            </a:r>
            <a:r>
              <a:rPr lang="en-GB" sz="2000" b="1" u="sng" dirty="0">
                <a:solidFill>
                  <a:srgbClr val="FF0000"/>
                </a:solidFill>
              </a:rPr>
              <a:t>edit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Your laptop is stolen or becomes damaged.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Data could be </a:t>
            </a:r>
            <a:r>
              <a:rPr lang="en-GB" sz="2000" b="1" u="sng" dirty="0">
                <a:solidFill>
                  <a:srgbClr val="FF0000"/>
                </a:solidFill>
              </a:rPr>
              <a:t>corrupted</a:t>
            </a:r>
            <a:r>
              <a:rPr lang="en-GB" sz="2000" dirty="0">
                <a:solidFill>
                  <a:schemeClr val="dk1"/>
                </a:solidFill>
              </a:rPr>
              <a:t> by hackers. </a:t>
            </a:r>
          </a:p>
          <a:p>
            <a:pPr lvl="1"/>
            <a:endParaRPr lang="en-GB" sz="2000" dirty="0">
              <a:solidFill>
                <a:schemeClr val="dk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901" y="1905000"/>
            <a:ext cx="1997881" cy="159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8144" y="4826675"/>
            <a:ext cx="7862456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Most businesses use computers to store very important data (customer records, financial information, designs for products,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If this data is lost, then this would cause disruption to the business. Backing-up business data is essential.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94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9742299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are Backups created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5800" y="1524000"/>
            <a:ext cx="655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Personal</a:t>
            </a:r>
            <a:r>
              <a:rPr lang="en-US" sz="2000" b="1" dirty="0">
                <a:solidFill>
                  <a:srgbClr val="FF0000"/>
                </a:solidFill>
              </a:rPr>
              <a:t> Backups: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Burning files to a </a:t>
            </a:r>
            <a:r>
              <a:rPr lang="en-US" sz="2000" b="1" dirty="0"/>
              <a:t>CD-R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Copying files to an </a:t>
            </a:r>
            <a:r>
              <a:rPr lang="en-US" sz="2000" b="1" dirty="0"/>
              <a:t>external hard-drive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Copying files to a </a:t>
            </a:r>
            <a:r>
              <a:rPr lang="en-US" sz="2000" b="1" dirty="0"/>
              <a:t>USB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Copying the files to </a:t>
            </a:r>
            <a:r>
              <a:rPr lang="en-US" sz="2000" b="1" dirty="0"/>
              <a:t>another computer</a:t>
            </a:r>
            <a:r>
              <a:rPr lang="en-US" sz="2000" dirty="0"/>
              <a:t> on a network</a:t>
            </a:r>
          </a:p>
          <a:p>
            <a:endParaRPr lang="en-US" sz="2000" dirty="0"/>
          </a:p>
          <a:p>
            <a:r>
              <a:rPr lang="en-US" sz="2000" b="1" u="sng" dirty="0">
                <a:solidFill>
                  <a:srgbClr val="FF0000"/>
                </a:solidFill>
              </a:rPr>
              <a:t>Business</a:t>
            </a:r>
            <a:r>
              <a:rPr lang="en-US" sz="2000" b="1" dirty="0">
                <a:solidFill>
                  <a:srgbClr val="FF0000"/>
                </a:solidFill>
              </a:rPr>
              <a:t> Backups: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Making copies of data </a:t>
            </a:r>
            <a:r>
              <a:rPr lang="en-US" sz="2000" b="1" dirty="0">
                <a:solidFill>
                  <a:srgbClr val="FF0000"/>
                </a:solidFill>
              </a:rPr>
              <a:t>very regularly (daily).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Using large-capacity media such as </a:t>
            </a:r>
            <a:r>
              <a:rPr lang="en-US" sz="2000" b="1" dirty="0">
                <a:solidFill>
                  <a:srgbClr val="FF0000"/>
                </a:solidFill>
              </a:rPr>
              <a:t>magnetic tape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Keeping </a:t>
            </a:r>
            <a:r>
              <a:rPr lang="en-US" sz="2000" b="1" dirty="0">
                <a:solidFill>
                  <a:srgbClr val="FF0000"/>
                </a:solidFill>
              </a:rPr>
              <a:t>old copies</a:t>
            </a:r>
            <a:r>
              <a:rPr lang="en-US" sz="2000" b="1" dirty="0"/>
              <a:t> </a:t>
            </a:r>
            <a:r>
              <a:rPr lang="en-US" sz="2000" dirty="0"/>
              <a:t>of backups, just in case.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Automating</a:t>
            </a:r>
            <a:r>
              <a:rPr lang="en-US" sz="2000" dirty="0"/>
              <a:t> the system so that nobody forgets to do it!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Keeping backup media </a:t>
            </a:r>
            <a:r>
              <a:rPr lang="en-US" sz="2000" b="1" dirty="0">
                <a:solidFill>
                  <a:srgbClr val="FF0000"/>
                </a:solidFill>
              </a:rPr>
              <a:t>off-site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en-US" sz="2000" dirty="0"/>
              <a:t>(in case of fire or theft)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943" y="1828800"/>
            <a:ext cx="146007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814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429899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Storage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734291" y="1631493"/>
            <a:ext cx="8229600" cy="11398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Secondary Storage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devices ensures data is stored </a:t>
            </a:r>
            <a:r>
              <a:rPr lang="en-US" sz="2000" b="1" dirty="0">
                <a:solidFill>
                  <a:schemeClr val="tx1"/>
                </a:solidFill>
              </a:rPr>
              <a:t>permanently</a:t>
            </a:r>
            <a:r>
              <a:rPr lang="en-US" sz="2000" dirty="0">
                <a:solidFill>
                  <a:schemeClr val="tx1"/>
                </a:solidFill>
              </a:rPr>
              <a:t> so that it can be used </a:t>
            </a:r>
            <a:r>
              <a:rPr lang="en-US" sz="2000" b="1" u="sng" dirty="0">
                <a:solidFill>
                  <a:schemeClr val="tx1"/>
                </a:solidFill>
              </a:rPr>
              <a:t>again at a later date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Storage medium </a:t>
            </a:r>
            <a:r>
              <a:rPr lang="en-GB" sz="2000" dirty="0">
                <a:solidFill>
                  <a:schemeClr val="tx1"/>
                </a:solidFill>
              </a:rPr>
              <a:t>is the name given to the device that actually </a:t>
            </a:r>
            <a:r>
              <a:rPr lang="en-GB" sz="2000" b="1" u="sng" dirty="0">
                <a:solidFill>
                  <a:schemeClr val="tx1"/>
                </a:solidFill>
              </a:rPr>
              <a:t>holds the data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073" y="2951382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Sometimes the </a:t>
            </a:r>
            <a:r>
              <a:rPr lang="en-GB" b="1" dirty="0"/>
              <a:t>storage medium </a:t>
            </a:r>
            <a:r>
              <a:rPr lang="en-GB" dirty="0"/>
              <a:t>is </a:t>
            </a:r>
            <a:r>
              <a:rPr lang="en-GB" b="1" dirty="0">
                <a:solidFill>
                  <a:srgbClr val="FF0000"/>
                </a:solidFill>
              </a:rPr>
              <a:t>fixed</a:t>
            </a:r>
            <a:r>
              <a:rPr lang="en-GB" b="1" dirty="0"/>
              <a:t> </a:t>
            </a:r>
            <a:r>
              <a:rPr lang="en-GB" dirty="0"/>
              <a:t>i.e. magnetic coated disks build into hard drive.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Sometimes the </a:t>
            </a:r>
            <a:r>
              <a:rPr lang="en-GB" b="1" dirty="0"/>
              <a:t>storage medium </a:t>
            </a:r>
            <a:r>
              <a:rPr lang="en-GB" dirty="0"/>
              <a:t>is </a:t>
            </a:r>
            <a:r>
              <a:rPr lang="en-GB" b="1" dirty="0">
                <a:solidFill>
                  <a:srgbClr val="FF0000"/>
                </a:solidFill>
              </a:rPr>
              <a:t>removable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from the device i.e. CD ROM that can be taken out of the drive.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251"/>
          <a:stretch/>
        </p:blipFill>
        <p:spPr bwMode="auto">
          <a:xfrm>
            <a:off x="6318250" y="3786980"/>
            <a:ext cx="1917700" cy="80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159" y="2937527"/>
            <a:ext cx="826294" cy="81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1" y="5126633"/>
            <a:ext cx="2895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Think about what we store:</a:t>
            </a:r>
          </a:p>
          <a:p>
            <a:r>
              <a:rPr lang="en-GB" b="1" dirty="0">
                <a:solidFill>
                  <a:srgbClr val="FF0000"/>
                </a:solidFill>
              </a:rPr>
              <a:t>Documents, Images, Video, Music, Software, Games etc.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787" y="4876800"/>
            <a:ext cx="11271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3626"/>
            <a:ext cx="11699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8" t="18194" r="55221" b="71918"/>
          <a:stretch/>
        </p:blipFill>
        <p:spPr bwMode="auto">
          <a:xfrm>
            <a:off x="3751928" y="5635625"/>
            <a:ext cx="1173708" cy="7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636" y="5687219"/>
            <a:ext cx="1127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806" y="4946650"/>
            <a:ext cx="16525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765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584454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 Sizes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5127" y="2819400"/>
            <a:ext cx="914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1 </a:t>
            </a:r>
            <a:r>
              <a:rPr lang="en-GB" b="1" dirty="0">
                <a:solidFill>
                  <a:srgbClr val="FF0000"/>
                </a:solidFill>
              </a:rPr>
              <a:t>KB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1927" y="2819400"/>
            <a:ext cx="13716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1000 Bytes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4" y="3767885"/>
            <a:ext cx="914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1 </a:t>
            </a:r>
            <a:r>
              <a:rPr lang="en-GB" b="1" dirty="0">
                <a:solidFill>
                  <a:srgbClr val="FF0000"/>
                </a:solidFill>
              </a:rPr>
              <a:t>MB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11927" y="3767885"/>
            <a:ext cx="27432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1000 KB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5127" y="4722029"/>
            <a:ext cx="914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1 </a:t>
            </a:r>
            <a:r>
              <a:rPr lang="en-GB" b="1" dirty="0">
                <a:solidFill>
                  <a:srgbClr val="FF0000"/>
                </a:solidFill>
              </a:rPr>
              <a:t>GB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1927" y="4715102"/>
            <a:ext cx="41910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1000 MB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2054" y="5620205"/>
            <a:ext cx="914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1 </a:t>
            </a:r>
            <a:r>
              <a:rPr lang="en-GB" b="1" dirty="0">
                <a:solidFill>
                  <a:srgbClr val="FF0000"/>
                </a:solidFill>
              </a:rPr>
              <a:t>TB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11927" y="5620205"/>
            <a:ext cx="549332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1000 GB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34291" y="1631493"/>
            <a:ext cx="8229600" cy="95930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u="sng" dirty="0">
                <a:solidFill>
                  <a:schemeClr val="tx1"/>
                </a:solidFill>
              </a:rPr>
              <a:t>Storage devices </a:t>
            </a:r>
            <a:r>
              <a:rPr lang="en-GB" sz="2000" b="1" dirty="0">
                <a:solidFill>
                  <a:schemeClr val="tx1"/>
                </a:solidFill>
              </a:rPr>
              <a:t>or </a:t>
            </a:r>
            <a:r>
              <a:rPr lang="en-GB" sz="2000" b="1" u="sng" dirty="0">
                <a:solidFill>
                  <a:schemeClr val="tx1"/>
                </a:solidFill>
              </a:rPr>
              <a:t>files sizes </a:t>
            </a:r>
            <a:r>
              <a:rPr lang="en-GB" sz="2000" b="1" dirty="0">
                <a:solidFill>
                  <a:schemeClr val="tx1"/>
                </a:solidFill>
              </a:rPr>
              <a:t>are measured in: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</a:rPr>
              <a:t>Kilobytes (</a:t>
            </a:r>
            <a:r>
              <a:rPr lang="en-GB" sz="2000" b="1" dirty="0">
                <a:solidFill>
                  <a:srgbClr val="FF0000"/>
                </a:solidFill>
              </a:rPr>
              <a:t>KB</a:t>
            </a:r>
            <a:r>
              <a:rPr lang="en-GB" sz="2000" b="1" dirty="0">
                <a:solidFill>
                  <a:schemeClr val="tx1"/>
                </a:solidFill>
              </a:rPr>
              <a:t>), Megabytes (</a:t>
            </a:r>
            <a:r>
              <a:rPr lang="en-GB" sz="2000" b="1" dirty="0">
                <a:solidFill>
                  <a:srgbClr val="FF0000"/>
                </a:solidFill>
              </a:rPr>
              <a:t>MB</a:t>
            </a:r>
            <a:r>
              <a:rPr lang="en-GB" sz="2000" b="1" dirty="0">
                <a:solidFill>
                  <a:schemeClr val="tx1"/>
                </a:solidFill>
              </a:rPr>
              <a:t>), Gigabytes (</a:t>
            </a:r>
            <a:r>
              <a:rPr lang="en-GB" sz="2000" b="1" dirty="0">
                <a:solidFill>
                  <a:srgbClr val="FF0000"/>
                </a:solidFill>
              </a:rPr>
              <a:t>GB</a:t>
            </a:r>
            <a:r>
              <a:rPr lang="en-GB" sz="2000" b="1" dirty="0">
                <a:solidFill>
                  <a:schemeClr val="tx1"/>
                </a:solidFill>
              </a:rPr>
              <a:t>) and Terabytes (</a:t>
            </a:r>
            <a:r>
              <a:rPr lang="en-GB" sz="2000" b="1" dirty="0">
                <a:solidFill>
                  <a:srgbClr val="FF0000"/>
                </a:solidFill>
              </a:rPr>
              <a:t>TB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3276600"/>
            <a:ext cx="464127" cy="2667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41762" y="4267200"/>
            <a:ext cx="464127" cy="2667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9863" y="5181600"/>
            <a:ext cx="464127" cy="2667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7425" y="6391133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Diagram not to scale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889" y="3276600"/>
            <a:ext cx="8659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1000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05" y="4210050"/>
            <a:ext cx="8659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1000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3600" y="5181600"/>
            <a:ext cx="8659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1000</a:t>
            </a:r>
          </a:p>
        </p:txBody>
      </p:sp>
    </p:spTree>
    <p:extLst>
      <p:ext uri="{BB962C8B-B14F-4D97-AF65-F5344CB8AC3E}">
        <p14:creationId xmlns:p14="http://schemas.microsoft.com/office/powerpoint/2010/main" xmlns="" val="306818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14130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Storage Capacity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64" y="1511240"/>
            <a:ext cx="1117024" cy="114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464" y="2296603"/>
            <a:ext cx="944075" cy="9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648" y="2936042"/>
            <a:ext cx="820656" cy="82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154" y="4561348"/>
            <a:ext cx="809739" cy="80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733" y="3728134"/>
            <a:ext cx="847612" cy="8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27" b="25905"/>
          <a:stretch/>
        </p:blipFill>
        <p:spPr bwMode="auto">
          <a:xfrm>
            <a:off x="5754966" y="5541508"/>
            <a:ext cx="1137209" cy="8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51596" y="151564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Floppy Disk 1.4MB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2657" y="2082331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CD-ROM</a:t>
            </a:r>
          </a:p>
          <a:p>
            <a:r>
              <a:rPr lang="en-GB" sz="2000" b="1" dirty="0"/>
              <a:t>700MB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6261" y="276610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DVD</a:t>
            </a:r>
          </a:p>
          <a:p>
            <a:r>
              <a:rPr lang="en-GB" sz="2000" b="1" dirty="0"/>
              <a:t>4.7GB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64743" y="3575535"/>
            <a:ext cx="217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Blu-Ray</a:t>
            </a:r>
          </a:p>
          <a:p>
            <a:r>
              <a:rPr lang="en-GB" sz="2000" b="1" dirty="0"/>
              <a:t>25 GB – 128GB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56052" y="4561348"/>
            <a:ext cx="1322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Hard Drive</a:t>
            </a:r>
          </a:p>
          <a:p>
            <a:r>
              <a:rPr lang="en-GB" sz="2000" b="1" dirty="0"/>
              <a:t>8 TB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36170" y="5541508"/>
            <a:ext cx="1740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Magnetic Tape</a:t>
            </a:r>
          </a:p>
          <a:p>
            <a:r>
              <a:rPr lang="en-GB" sz="2000" b="1" dirty="0"/>
              <a:t>Up to 185 TB </a:t>
            </a:r>
          </a:p>
        </p:txBody>
      </p:sp>
      <p:sp>
        <p:nvSpPr>
          <p:cNvPr id="42" name="Down Arrow 41"/>
          <p:cNvSpPr/>
          <p:nvPr/>
        </p:nvSpPr>
        <p:spPr>
          <a:xfrm rot="18810526">
            <a:off x="3243340" y="2061921"/>
            <a:ext cx="277414" cy="5182854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20072" y="4687541"/>
            <a:ext cx="2119032" cy="910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/>
              <a:t>Increase in storage capacity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952154" y="1616657"/>
            <a:ext cx="3936133" cy="135989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Data storage devices have very different capacities. Over time the capacity has increased which has allowed for more data to be stored: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72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3872193"/>
              </p:ext>
            </p:extLst>
          </p:nvPr>
        </p:nvGraphicFramePr>
        <p:xfrm>
          <a:off x="762000" y="3962400"/>
          <a:ext cx="8087542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(Random Access)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Stores files so that they can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instantly</a:t>
                      </a:r>
                      <a:r>
                        <a:rPr lang="en-GB" sz="1600" dirty="0"/>
                        <a:t> be accessed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No need to search through files to get to the one you want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dirty="0"/>
                        <a:t>Example: DVD, CD ROM, Blu-ray, external hard drive, flash drive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7232608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Access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3649058"/>
              </p:ext>
            </p:extLst>
          </p:nvPr>
        </p:nvGraphicFramePr>
        <p:xfrm>
          <a:off x="751658" y="1524000"/>
          <a:ext cx="808754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Serial (sequential Access)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Files are stored </a:t>
                      </a:r>
                      <a:r>
                        <a:rPr lang="en-GB" sz="1600" b="1" baseline="0" dirty="0">
                          <a:solidFill>
                            <a:srgbClr val="FF0000"/>
                          </a:solidFill>
                        </a:rPr>
                        <a:t>one by one </a:t>
                      </a:r>
                      <a:r>
                        <a:rPr lang="en-GB" sz="1600" baseline="0" dirty="0"/>
                        <a:t>in a sequence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Must search through the files one by one until you get to the one you want.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/>
                        <a:t>Example: VHS tape, Cassette Tape, Magnetic Tape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657" y="2057400"/>
            <a:ext cx="1066800" cy="86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381" y="4419600"/>
            <a:ext cx="1137076" cy="97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0658693"/>
              </p:ext>
            </p:extLst>
          </p:nvPr>
        </p:nvGraphicFramePr>
        <p:xfrm>
          <a:off x="762000" y="3131127"/>
          <a:ext cx="8077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Start</a:t>
                      </a:r>
                      <a:r>
                        <a:rPr lang="en-GB" sz="14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End 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762000" y="3588327"/>
            <a:ext cx="8077200" cy="2286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rved Down Arrow 8"/>
          <p:cNvSpPr/>
          <p:nvPr/>
        </p:nvSpPr>
        <p:spPr>
          <a:xfrm>
            <a:off x="1461655" y="3054927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2209800" y="3054927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3009900" y="3054927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3810000" y="3054927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4610100" y="3054927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6248400" y="3072245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5410200" y="3072245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7086600" y="3048000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>
            <a:off x="7924800" y="3048000"/>
            <a:ext cx="381000" cy="2286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133332"/>
              </p:ext>
            </p:extLst>
          </p:nvPr>
        </p:nvGraphicFramePr>
        <p:xfrm>
          <a:off x="762000" y="5715000"/>
          <a:ext cx="8077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Start</a:t>
                      </a:r>
                      <a:r>
                        <a:rPr lang="en-GB" sz="14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End 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Left-Up Arrow 9"/>
          <p:cNvSpPr/>
          <p:nvPr/>
        </p:nvSpPr>
        <p:spPr>
          <a:xfrm>
            <a:off x="5777344" y="5985164"/>
            <a:ext cx="471055" cy="304800"/>
          </a:xfrm>
          <a:prstGeom prst="lef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-Up Arrow 30"/>
          <p:cNvSpPr/>
          <p:nvPr/>
        </p:nvSpPr>
        <p:spPr>
          <a:xfrm flipH="1">
            <a:off x="1066800" y="5985164"/>
            <a:ext cx="394855" cy="304800"/>
          </a:xfrm>
          <a:prstGeom prst="lef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64227" y="6172200"/>
            <a:ext cx="4665518" cy="76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765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2937820"/>
              </p:ext>
            </p:extLst>
          </p:nvPr>
        </p:nvGraphicFramePr>
        <p:xfrm>
          <a:off x="751658" y="1590040"/>
          <a:ext cx="8087542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Memory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354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Sometimes known as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Internal Memory </a:t>
                      </a:r>
                      <a:r>
                        <a:rPr lang="en-GB" dirty="0"/>
                        <a:t>or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primary memory.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Includes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RAM</a:t>
                      </a:r>
                      <a:r>
                        <a:rPr lang="en-US" sz="1800" baseline="0" dirty="0"/>
                        <a:t> and 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ROM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Usually</a:t>
                      </a:r>
                      <a:r>
                        <a:rPr lang="en-US" sz="1800" baseline="0" dirty="0"/>
                        <a:t> used to 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store data temporarily </a:t>
                      </a:r>
                      <a:r>
                        <a:rPr lang="en-US" sz="1800" baseline="0" dirty="0"/>
                        <a:t>(in the case of RAM).</a:t>
                      </a:r>
                      <a:endParaRPr lang="en-US" sz="18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Usually</a:t>
                      </a:r>
                      <a:r>
                        <a:rPr lang="en-US" sz="1800" baseline="0" dirty="0"/>
                        <a:t> used to store data while it is 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being processed by the CPU</a:t>
                      </a:r>
                      <a:r>
                        <a:rPr lang="en-US" sz="1800" baseline="0" dirty="0"/>
                        <a:t>.</a:t>
                      </a:r>
                      <a:endParaRPr lang="en-US" sz="18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Is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volatile </a:t>
                      </a:r>
                      <a:r>
                        <a:rPr lang="en-US" sz="1800" dirty="0"/>
                        <a:t>– means data</a:t>
                      </a:r>
                      <a:r>
                        <a:rPr lang="en-US" sz="1800" baseline="0" dirty="0"/>
                        <a:t> will be 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lost</a:t>
                      </a:r>
                      <a:r>
                        <a:rPr lang="en-US" sz="1800" baseline="0" dirty="0"/>
                        <a:t> if computer is turned of.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Backing Storage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434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Backing storage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some known as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secondary storage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Name for all other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storage devices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which are part of a computer like hard drive.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Usually used to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store data over a long time.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Usually used to store application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software, operating system software, files etc.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Non-volatile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- Means data will 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not be lost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of computer is turned off.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930705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Memory Vs Backing Storage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690" y="2150106"/>
            <a:ext cx="1295400" cy="84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690" y="3886200"/>
            <a:ext cx="121330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494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6667904"/>
              </p:ext>
            </p:extLst>
          </p:nvPr>
        </p:nvGraphicFramePr>
        <p:xfrm>
          <a:off x="720434" y="1066800"/>
          <a:ext cx="819496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Magnetic Storage Devices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156176" y="116632"/>
            <a:ext cx="2880320" cy="140736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GB" sz="6600" b="1" dirty="0">
                <a:solidFill>
                  <a:srgbClr val="FF0000"/>
                </a:solidFill>
              </a:rPr>
              <a:t>Fixed Internal Hard Drive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1502271"/>
              </p:ext>
            </p:extLst>
          </p:nvPr>
        </p:nvGraphicFramePr>
        <p:xfrm>
          <a:off x="697485" y="3505200"/>
          <a:ext cx="5486400" cy="275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Access Type: Direct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(Random Access)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Advantages: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/>
                        <a:t>Less likely to break as fixed.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/>
                        <a:t>High storage capacities compared to external drives.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/>
                        <a:t>Fast data transfer rate.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More moving parts compared to solid state drives.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Incorrect shut down procedure could cause hard drive to malfunction.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368801"/>
              </p:ext>
            </p:extLst>
          </p:nvPr>
        </p:nvGraphicFramePr>
        <p:xfrm>
          <a:off x="685800" y="1642655"/>
          <a:ext cx="5486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Use: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Main backing storage device used by all computers to store: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Operating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</a:rPr>
                        <a:t> Systems &amp; System Files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Applications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Files (Documents, Images, videos, audio etc.)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4446239"/>
              </p:ext>
            </p:extLst>
          </p:nvPr>
        </p:nvGraphicFramePr>
        <p:xfrm>
          <a:off x="6339034" y="3505200"/>
          <a:ext cx="26974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Magnetic storage media devices store data in the form of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tiny magnetised dots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These dots are created, read and erased using magnetic fields created by very tiny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electromagnets.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836" y="1295400"/>
            <a:ext cx="1905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944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792268"/>
              </p:ext>
            </p:extLst>
          </p:nvPr>
        </p:nvGraphicFramePr>
        <p:xfrm>
          <a:off x="720434" y="1066800"/>
          <a:ext cx="819496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Magnetic Storage Devices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156176" y="116632"/>
            <a:ext cx="2880320" cy="140736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GB" sz="6600" b="1" dirty="0">
                <a:solidFill>
                  <a:srgbClr val="FF0000"/>
                </a:solidFill>
              </a:rPr>
              <a:t>Portable Hard Drive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5894514"/>
              </p:ext>
            </p:extLst>
          </p:nvPr>
        </p:nvGraphicFramePr>
        <p:xfrm>
          <a:off x="697485" y="3505200"/>
          <a:ext cx="5486400" cy="247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Access Type: Direct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(Random Access)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Advantages: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Portable – transfer files between computers.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High Storage capacity compared to optical disks.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prone to errors than fixed hard drive.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Could be damaged if incorrectly ejected from computer.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881492"/>
              </p:ext>
            </p:extLst>
          </p:nvPr>
        </p:nvGraphicFramePr>
        <p:xfrm>
          <a:off x="685800" y="1642655"/>
          <a:ext cx="5486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Use: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This device connects to the computer using the USB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Port. External Hard drives are used to store: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Personal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backup data.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Transfer files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</a:rPr>
                        <a:t> between computers/devices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3783766"/>
              </p:ext>
            </p:extLst>
          </p:nvPr>
        </p:nvGraphicFramePr>
        <p:xfrm>
          <a:off x="6339034" y="3505200"/>
          <a:ext cx="26974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Magnetic storage media devices store data in the form of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tiny magnetised dots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These dots are created, read and erased using magnetic fields created by very tiny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electromagnets.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386" y="1600200"/>
            <a:ext cx="2247900" cy="149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849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5936322"/>
              </p:ext>
            </p:extLst>
          </p:nvPr>
        </p:nvGraphicFramePr>
        <p:xfrm>
          <a:off x="720434" y="1066800"/>
          <a:ext cx="819496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Magnetic Storage Devices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156176" y="116632"/>
            <a:ext cx="2880320" cy="140736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GB" sz="6600" b="1" dirty="0">
                <a:solidFill>
                  <a:srgbClr val="FF0000"/>
                </a:solidFill>
              </a:rPr>
              <a:t>Magnetic Tapes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333619"/>
              </p:ext>
            </p:extLst>
          </p:nvPr>
        </p:nvGraphicFramePr>
        <p:xfrm>
          <a:off x="697485" y="3505200"/>
          <a:ext cx="5486400" cy="275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Access Type: Serial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Advantages: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Huge storage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capacity compared to fixed and portable hard drives.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</a:rPr>
                        <a:t>Stored away in a fire proof safe.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Robust – last for long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Slower Access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Tape reader has to start at the beginning of the tape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and continue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fast forwarding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until it gets to the piece of data that needed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3954460"/>
              </p:ext>
            </p:extLst>
          </p:nvPr>
        </p:nvGraphicFramePr>
        <p:xfrm>
          <a:off x="685800" y="1642655"/>
          <a:ext cx="5486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Use: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Large organisations make daily backups  of their networks on to Magnetic Tapes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Long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-term archiving of data.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836" y="1676400"/>
            <a:ext cx="1700064" cy="125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012738"/>
              </p:ext>
            </p:extLst>
          </p:nvPr>
        </p:nvGraphicFramePr>
        <p:xfrm>
          <a:off x="6339034" y="3505200"/>
          <a:ext cx="26974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Magnetic storage media devices store data in the form of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tiny magnetised dots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These dots are created, read and erased using magnetic fields created by very tiny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electromagnets.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381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1544</Words>
  <Application>Microsoft Office PowerPoint</Application>
  <PresentationFormat>On-screen Show (4:3)</PresentationFormat>
  <Paragraphs>267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Ulla</cp:lastModifiedBy>
  <cp:revision>59</cp:revision>
  <dcterms:created xsi:type="dcterms:W3CDTF">2006-08-16T00:00:00Z</dcterms:created>
  <dcterms:modified xsi:type="dcterms:W3CDTF">2021-04-29T12:16:35Z</dcterms:modified>
</cp:coreProperties>
</file>