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8" r:id="rId4"/>
    <p:sldId id="267" r:id="rId5"/>
    <p:sldId id="260" r:id="rId6"/>
    <p:sldId id="261" r:id="rId7"/>
    <p:sldId id="262" r:id="rId8"/>
    <p:sldId id="266" r:id="rId9"/>
    <p:sldId id="268" r:id="rId10"/>
    <p:sldId id="26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6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01700" y="1143000"/>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371600" y="5943600"/>
            <a:ext cx="2133600" cy="365125"/>
          </a:xfrm>
          <a:prstGeom prst="rect">
            <a:avLst/>
          </a:prstGeom>
        </p:spPr>
        <p:txBody>
          <a:bodyPr/>
          <a:lstStyle/>
          <a:p>
            <a:fld id="{1D8BD707-D9CF-40AE-B4C6-C98DA3205C09}" type="datetimeFigureOut">
              <a:rPr lang="en-US" smtClean="0"/>
              <a:pPr/>
              <a:t>4/29/2021</a:t>
            </a:fld>
            <a:endParaRPr lang="en-US"/>
          </a:p>
        </p:txBody>
      </p:sp>
      <p:sp>
        <p:nvSpPr>
          <p:cNvPr id="5" name="Footer Placeholder 4"/>
          <p:cNvSpPr>
            <a:spLocks noGrp="1"/>
          </p:cNvSpPr>
          <p:nvPr>
            <p:ph type="ftr" sz="quarter" idx="11"/>
          </p:nvPr>
        </p:nvSpPr>
        <p:spPr>
          <a:xfrm>
            <a:off x="3124200" y="541020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518160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371600" y="5943600"/>
            <a:ext cx="2133600" cy="365125"/>
          </a:xfrm>
          <a:prstGeom prst="rect">
            <a:avLst/>
          </a:prstGeom>
        </p:spPr>
        <p:txBody>
          <a:bodyPr/>
          <a:lstStyle/>
          <a:p>
            <a:fld id="{1D8BD707-D9CF-40AE-B4C6-C98DA3205C09}" type="datetimeFigureOut">
              <a:rPr lang="en-US" smtClean="0"/>
              <a:pPr/>
              <a:t>4/29/2021</a:t>
            </a:fld>
            <a:endParaRPr lang="en-US"/>
          </a:p>
        </p:txBody>
      </p:sp>
      <p:sp>
        <p:nvSpPr>
          <p:cNvPr id="5" name="Footer Placeholder 4"/>
          <p:cNvSpPr>
            <a:spLocks noGrp="1"/>
          </p:cNvSpPr>
          <p:nvPr>
            <p:ph type="ftr" sz="quarter" idx="11"/>
          </p:nvPr>
        </p:nvSpPr>
        <p:spPr>
          <a:xfrm>
            <a:off x="3124200" y="541020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518160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01700" y="1143000"/>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371600" y="5943600"/>
            <a:ext cx="2133600" cy="365125"/>
          </a:xfrm>
          <a:prstGeom prst="rect">
            <a:avLst/>
          </a:prstGeom>
        </p:spPr>
        <p:txBody>
          <a:bodyPr/>
          <a:lstStyle/>
          <a:p>
            <a:fld id="{1D8BD707-D9CF-40AE-B4C6-C98DA3205C09}" type="datetimeFigureOut">
              <a:rPr lang="en-US" smtClean="0"/>
              <a:pPr/>
              <a:t>4/29/2021</a:t>
            </a:fld>
            <a:endParaRPr lang="en-US"/>
          </a:p>
        </p:txBody>
      </p:sp>
      <p:sp>
        <p:nvSpPr>
          <p:cNvPr id="5" name="Footer Placeholder 4"/>
          <p:cNvSpPr>
            <a:spLocks noGrp="1"/>
          </p:cNvSpPr>
          <p:nvPr>
            <p:ph type="ftr" sz="quarter" idx="11"/>
          </p:nvPr>
        </p:nvSpPr>
        <p:spPr>
          <a:xfrm>
            <a:off x="3124200" y="541020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518160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371600" y="5943600"/>
            <a:ext cx="2133600" cy="365125"/>
          </a:xfrm>
          <a:prstGeom prst="rect">
            <a:avLst/>
          </a:prstGeom>
        </p:spPr>
        <p:txBody>
          <a:bodyPr/>
          <a:lstStyle/>
          <a:p>
            <a:fld id="{1D8BD707-D9CF-40AE-B4C6-C98DA3205C09}" type="datetimeFigureOut">
              <a:rPr lang="en-US" smtClean="0"/>
              <a:pPr/>
              <a:t>4/29/2021</a:t>
            </a:fld>
            <a:endParaRPr lang="en-US"/>
          </a:p>
        </p:txBody>
      </p:sp>
      <p:sp>
        <p:nvSpPr>
          <p:cNvPr id="5" name="Footer Placeholder 4"/>
          <p:cNvSpPr>
            <a:spLocks noGrp="1"/>
          </p:cNvSpPr>
          <p:nvPr>
            <p:ph type="ftr" sz="quarter" idx="11"/>
          </p:nvPr>
        </p:nvSpPr>
        <p:spPr>
          <a:xfrm>
            <a:off x="3124200" y="541020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518160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01700" y="1143000"/>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371600" y="5943600"/>
            <a:ext cx="2133600" cy="365125"/>
          </a:xfrm>
          <a:prstGeom prst="rect">
            <a:avLst/>
          </a:prstGeom>
        </p:spPr>
        <p:txBody>
          <a:bodyPr/>
          <a:lstStyle/>
          <a:p>
            <a:fld id="{1D8BD707-D9CF-40AE-B4C6-C98DA3205C09}" type="datetimeFigureOut">
              <a:rPr lang="en-US" smtClean="0"/>
              <a:pPr/>
              <a:t>4/29/2021</a:t>
            </a:fld>
            <a:endParaRPr lang="en-US"/>
          </a:p>
        </p:txBody>
      </p:sp>
      <p:sp>
        <p:nvSpPr>
          <p:cNvPr id="6" name="Footer Placeholder 5"/>
          <p:cNvSpPr>
            <a:spLocks noGrp="1"/>
          </p:cNvSpPr>
          <p:nvPr>
            <p:ph type="ftr" sz="quarter" idx="11"/>
          </p:nvPr>
        </p:nvSpPr>
        <p:spPr>
          <a:xfrm>
            <a:off x="3124200" y="541020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518160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01700" y="1143000"/>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371600" y="5943600"/>
            <a:ext cx="2133600" cy="365125"/>
          </a:xfrm>
          <a:prstGeom prst="rect">
            <a:avLst/>
          </a:prstGeom>
        </p:spPr>
        <p:txBody>
          <a:bodyPr/>
          <a:lstStyle/>
          <a:p>
            <a:fld id="{1D8BD707-D9CF-40AE-B4C6-C98DA3205C09}" type="datetimeFigureOut">
              <a:rPr lang="en-US" smtClean="0"/>
              <a:pPr/>
              <a:t>4/29/2021</a:t>
            </a:fld>
            <a:endParaRPr lang="en-US"/>
          </a:p>
        </p:txBody>
      </p:sp>
      <p:sp>
        <p:nvSpPr>
          <p:cNvPr id="8" name="Footer Placeholder 7"/>
          <p:cNvSpPr>
            <a:spLocks noGrp="1"/>
          </p:cNvSpPr>
          <p:nvPr>
            <p:ph type="ftr" sz="quarter" idx="11"/>
          </p:nvPr>
        </p:nvSpPr>
        <p:spPr>
          <a:xfrm>
            <a:off x="3124200" y="541020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518160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01700" y="1143000"/>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371600" y="5943600"/>
            <a:ext cx="2133600" cy="365125"/>
          </a:xfrm>
          <a:prstGeom prst="rect">
            <a:avLst/>
          </a:prstGeom>
        </p:spPr>
        <p:txBody>
          <a:bodyPr/>
          <a:lstStyle/>
          <a:p>
            <a:fld id="{1D8BD707-D9CF-40AE-B4C6-C98DA3205C09}" type="datetimeFigureOut">
              <a:rPr lang="en-US" smtClean="0"/>
              <a:pPr/>
              <a:t>4/29/2021</a:t>
            </a:fld>
            <a:endParaRPr lang="en-US"/>
          </a:p>
        </p:txBody>
      </p:sp>
      <p:sp>
        <p:nvSpPr>
          <p:cNvPr id="4" name="Footer Placeholder 3"/>
          <p:cNvSpPr>
            <a:spLocks noGrp="1"/>
          </p:cNvSpPr>
          <p:nvPr>
            <p:ph type="ftr" sz="quarter" idx="11"/>
          </p:nvPr>
        </p:nvSpPr>
        <p:spPr>
          <a:xfrm>
            <a:off x="3124200" y="541020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518160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371600" y="5943600"/>
            <a:ext cx="2133600" cy="365125"/>
          </a:xfrm>
          <a:prstGeom prst="rect">
            <a:avLst/>
          </a:prstGeom>
        </p:spPr>
        <p:txBody>
          <a:bodyPr/>
          <a:lstStyle/>
          <a:p>
            <a:fld id="{1D8BD707-D9CF-40AE-B4C6-C98DA3205C09}" type="datetimeFigureOut">
              <a:rPr lang="en-US" smtClean="0"/>
              <a:pPr/>
              <a:t>4/29/2021</a:t>
            </a:fld>
            <a:endParaRPr lang="en-US"/>
          </a:p>
        </p:txBody>
      </p:sp>
      <p:sp>
        <p:nvSpPr>
          <p:cNvPr id="3" name="Footer Placeholder 2"/>
          <p:cNvSpPr>
            <a:spLocks noGrp="1"/>
          </p:cNvSpPr>
          <p:nvPr>
            <p:ph type="ftr" sz="quarter" idx="11"/>
          </p:nvPr>
        </p:nvSpPr>
        <p:spPr>
          <a:xfrm>
            <a:off x="3124200" y="541020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518160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371600" y="5943600"/>
            <a:ext cx="2133600" cy="365125"/>
          </a:xfrm>
          <a:prstGeom prst="rect">
            <a:avLst/>
          </a:prstGeom>
        </p:spPr>
        <p:txBody>
          <a:bodyPr/>
          <a:lstStyle/>
          <a:p>
            <a:fld id="{1D8BD707-D9CF-40AE-B4C6-C98DA3205C09}" type="datetimeFigureOut">
              <a:rPr lang="en-US" smtClean="0"/>
              <a:pPr/>
              <a:t>4/29/2021</a:t>
            </a:fld>
            <a:endParaRPr lang="en-US"/>
          </a:p>
        </p:txBody>
      </p:sp>
      <p:sp>
        <p:nvSpPr>
          <p:cNvPr id="6" name="Footer Placeholder 5"/>
          <p:cNvSpPr>
            <a:spLocks noGrp="1"/>
          </p:cNvSpPr>
          <p:nvPr>
            <p:ph type="ftr" sz="quarter" idx="11"/>
          </p:nvPr>
        </p:nvSpPr>
        <p:spPr>
          <a:xfrm>
            <a:off x="3124200" y="541020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518160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371600" y="5943600"/>
            <a:ext cx="2133600" cy="365125"/>
          </a:xfrm>
          <a:prstGeom prst="rect">
            <a:avLst/>
          </a:prstGeom>
        </p:spPr>
        <p:txBody>
          <a:bodyPr/>
          <a:lstStyle/>
          <a:p>
            <a:fld id="{1D8BD707-D9CF-40AE-B4C6-C98DA3205C09}" type="datetimeFigureOut">
              <a:rPr lang="en-US" smtClean="0"/>
              <a:pPr/>
              <a:t>4/29/2021</a:t>
            </a:fld>
            <a:endParaRPr lang="en-US"/>
          </a:p>
        </p:txBody>
      </p:sp>
      <p:sp>
        <p:nvSpPr>
          <p:cNvPr id="6" name="Footer Placeholder 5"/>
          <p:cNvSpPr>
            <a:spLocks noGrp="1"/>
          </p:cNvSpPr>
          <p:nvPr>
            <p:ph type="ftr" sz="quarter" idx="11"/>
          </p:nvPr>
        </p:nvSpPr>
        <p:spPr>
          <a:xfrm>
            <a:off x="3124200" y="541020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518160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743200" y="1066800"/>
            <a:ext cx="61722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aphicFrame>
        <p:nvGraphicFramePr>
          <p:cNvPr id="7" name="Table 6"/>
          <p:cNvGraphicFramePr>
            <a:graphicFrameLocks noGrp="1"/>
          </p:cNvGraphicFramePr>
          <p:nvPr userDrawn="1">
            <p:extLst>
              <p:ext uri="{D42A27DB-BD31-4B8C-83A1-F6EECF244321}">
                <p14:modId xmlns:p14="http://schemas.microsoft.com/office/powerpoint/2010/main" xmlns="" val="952740032"/>
              </p:ext>
            </p:extLst>
          </p:nvPr>
        </p:nvGraphicFramePr>
        <p:xfrm>
          <a:off x="685800" y="162560"/>
          <a:ext cx="8229600" cy="792480"/>
        </p:xfrm>
        <a:graphic>
          <a:graphicData uri="http://schemas.openxmlformats.org/drawingml/2006/table">
            <a:tbl>
              <a:tblPr firstRow="1" bandRow="1">
                <a:tableStyleId>{00A15C55-8517-42AA-B614-E9B94910E393}</a:tableStyleId>
              </a:tblPr>
              <a:tblGrid>
                <a:gridCol w="8229600">
                  <a:extLst>
                    <a:ext uri="{9D8B030D-6E8A-4147-A177-3AD203B41FA5}">
                      <a16:colId xmlns:a16="http://schemas.microsoft.com/office/drawing/2014/main" xmlns="" val="20000"/>
                    </a:ext>
                  </a:extLst>
                </a:gridCol>
              </a:tblGrid>
              <a:tr h="381000">
                <a:tc>
                  <a:txBody>
                    <a:bodyPr/>
                    <a:lstStyle/>
                    <a:p>
                      <a:r>
                        <a:rPr lang="en-GB" sz="2000" dirty="0"/>
                        <a:t>ICT IGCSE</a:t>
                      </a:r>
                      <a:r>
                        <a:rPr lang="en-GB" sz="2000" baseline="0" dirty="0"/>
                        <a:t> Theory – Revision Presentation</a:t>
                      </a:r>
                      <a:endParaRPr lang="en-GB" sz="2000" dirty="0"/>
                    </a:p>
                  </a:txBody>
                  <a:tcPr>
                    <a:solidFill>
                      <a:srgbClr val="7030A0"/>
                    </a:solidFill>
                  </a:tcPr>
                </a:tc>
                <a:extLst>
                  <a:ext uri="{0D108BD9-81ED-4DB2-BD59-A6C34878D82A}">
                    <a16:rowId xmlns:a16="http://schemas.microsoft.com/office/drawing/2014/main" xmlns="" val="10000"/>
                  </a:ext>
                </a:extLst>
              </a:tr>
              <a:tr h="370840">
                <a:tc>
                  <a:txBody>
                    <a:bodyPr/>
                    <a:lstStyle/>
                    <a:p>
                      <a:r>
                        <a:rPr lang="en-GB" sz="2000" b="1" kern="1200" dirty="0">
                          <a:solidFill>
                            <a:schemeClr val="dk1"/>
                          </a:solidFill>
                          <a:effectLst/>
                          <a:latin typeface="+mn-lt"/>
                          <a:ea typeface="+mn-ea"/>
                          <a:cs typeface="+mn-cs"/>
                        </a:rPr>
                        <a:t>1.1 Hardware and Software</a:t>
                      </a:r>
                      <a:endParaRPr lang="en-GB" sz="2000" dirty="0"/>
                    </a:p>
                  </a:txBody>
                  <a:tcPr/>
                </a:tc>
                <a:extLst>
                  <a:ext uri="{0D108BD9-81ED-4DB2-BD59-A6C34878D82A}">
                    <a16:rowId xmlns:a16="http://schemas.microsoft.com/office/drawing/2014/main" xmlns="" val="10001"/>
                  </a:ext>
                </a:extLst>
              </a:tr>
            </a:tbl>
          </a:graphicData>
        </a:graphic>
      </p:graphicFrame>
      <p:sp>
        <p:nvSpPr>
          <p:cNvPr id="8" name="Rectangle 7"/>
          <p:cNvSpPr/>
          <p:nvPr userDrawn="1"/>
        </p:nvSpPr>
        <p:spPr>
          <a:xfrm>
            <a:off x="152400" y="0"/>
            <a:ext cx="381000" cy="6858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GB" dirty="0"/>
          </a:p>
          <a:p>
            <a:pPr algn="ctr"/>
            <a:endParaRPr lang="en-GB" dirty="0"/>
          </a:p>
        </p:txBody>
      </p:sp>
      <p:sp>
        <p:nvSpPr>
          <p:cNvPr id="9" name="TextBox 8"/>
          <p:cNvSpPr txBox="1"/>
          <p:nvPr userDrawn="1"/>
        </p:nvSpPr>
        <p:spPr>
          <a:xfrm>
            <a:off x="109835" y="0"/>
            <a:ext cx="461665" cy="6858000"/>
          </a:xfrm>
          <a:prstGeom prst="rect">
            <a:avLst/>
          </a:prstGeom>
          <a:noFill/>
        </p:spPr>
        <p:txBody>
          <a:bodyPr vert="vert" wrap="square" rtlCol="0">
            <a:spAutoFit/>
          </a:bodyPr>
          <a:lstStyle/>
          <a:p>
            <a:pPr algn="ctr"/>
            <a:r>
              <a:rPr lang="en-GB" sz="1800" b="1" kern="1200" dirty="0">
                <a:solidFill>
                  <a:schemeClr val="tx1"/>
                </a:solidFill>
                <a:effectLst/>
                <a:latin typeface="+mn-lt"/>
                <a:ea typeface="+mn-ea"/>
                <a:cs typeface="+mn-cs"/>
              </a:rPr>
              <a:t>Chapter 1: Types and components of computer systems</a:t>
            </a:r>
            <a:endParaRPr lang="en-GB" sz="1600" b="1" dirty="0">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641928049"/>
              </p:ext>
            </p:extLst>
          </p:nvPr>
        </p:nvGraphicFramePr>
        <p:xfrm>
          <a:off x="720434" y="1066800"/>
          <a:ext cx="8194965" cy="4368800"/>
        </p:xfrm>
        <a:graphic>
          <a:graphicData uri="http://schemas.openxmlformats.org/drawingml/2006/table">
            <a:tbl>
              <a:tblPr firstRow="1" bandRow="1">
                <a:tableStyleId>{5C22544A-7EE6-4342-B048-85BDC9FD1C3A}</a:tableStyleId>
              </a:tblPr>
              <a:tblGrid>
                <a:gridCol w="8194965">
                  <a:extLst>
                    <a:ext uri="{9D8B030D-6E8A-4147-A177-3AD203B41FA5}">
                      <a16:colId xmlns:a16="http://schemas.microsoft.com/office/drawing/2014/main" xmlns="" val="20000"/>
                    </a:ext>
                  </a:extLst>
                </a:gridCol>
              </a:tblGrid>
              <a:tr h="370840">
                <a:tc>
                  <a:txBody>
                    <a:bodyPr/>
                    <a:lstStyle/>
                    <a:p>
                      <a:pPr marL="285750" indent="-285750">
                        <a:buFont typeface="Arial" panose="020B0604020202020204" pitchFamily="34" charset="0"/>
                        <a:buChar char="•"/>
                      </a:pPr>
                      <a:r>
                        <a:rPr lang="en-GB" sz="1600" b="0" kern="1200" dirty="0">
                          <a:solidFill>
                            <a:schemeClr val="tx1"/>
                          </a:solidFill>
                          <a:effectLst/>
                          <a:latin typeface="Arial" panose="020B0604020202020204" pitchFamily="34" charset="0"/>
                          <a:ea typeface="+mn-ea"/>
                          <a:cs typeface="Arial" panose="020B0604020202020204" pitchFamily="34" charset="0"/>
                        </a:rPr>
                        <a:t>Define hardware as consisting of physical components of a computer system</a:t>
                      </a:r>
                      <a:endParaRPr lang="en-GB" sz="1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dk1"/>
                          </a:solidFill>
                          <a:effectLst/>
                          <a:latin typeface="Arial" panose="020B0604020202020204" pitchFamily="34" charset="0"/>
                          <a:ea typeface="+mn-ea"/>
                          <a:cs typeface="Arial" panose="020B0604020202020204" pitchFamily="34" charset="0"/>
                        </a:rPr>
                        <a:t>Identify internal hardware devices (e.g. processor, motherboards, random access memory (RAM),  read-only memory (ROM), video cards, sound cards and internal hard disk drives.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1"/>
                  </a:ext>
                </a:extLst>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dk1"/>
                          </a:solidFill>
                          <a:effectLst/>
                          <a:latin typeface="Arial" panose="020B0604020202020204" pitchFamily="34" charset="0"/>
                          <a:ea typeface="+mn-ea"/>
                          <a:cs typeface="Arial" panose="020B0604020202020204" pitchFamily="34" charset="0"/>
                        </a:rPr>
                        <a:t>Identify external hardware devices and peripherals (such as monitors, keyboards, mice, keyboards, printers as input and output devices and external storage devices in general)</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2"/>
                  </a:ext>
                </a:extLst>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dk1"/>
                          </a:solidFill>
                          <a:effectLst/>
                          <a:latin typeface="Arial" panose="020B0604020202020204" pitchFamily="34" charset="0"/>
                          <a:ea typeface="+mn-ea"/>
                          <a:cs typeface="Arial" panose="020B0604020202020204" pitchFamily="34" charset="0"/>
                        </a:rPr>
                        <a:t>Define software as programs for controlling the operation of a computer or processing of electronic data</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3"/>
                  </a:ext>
                </a:extLst>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dk1"/>
                          </a:solidFill>
                          <a:effectLst/>
                          <a:latin typeface="Arial" panose="020B0604020202020204" pitchFamily="34" charset="0"/>
                          <a:ea typeface="+mn-ea"/>
                          <a:cs typeface="Arial" panose="020B0604020202020204" pitchFamily="34" charset="0"/>
                        </a:rPr>
                        <a:t>Identify the two types of software – applications software and system software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4"/>
                  </a:ext>
                </a:extLst>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dk1"/>
                          </a:solidFill>
                          <a:effectLst/>
                          <a:latin typeface="Arial" panose="020B0604020202020204" pitchFamily="34" charset="0"/>
                          <a:ea typeface="+mn-ea"/>
                          <a:cs typeface="Arial" panose="020B0604020202020204" pitchFamily="34" charset="0"/>
                        </a:rPr>
                        <a:t>Define applications software (e.g. word processing, spreadsheet, database management systems,  control software, measuring software, applets and apps, photo-editing software, video-editing  software, graphics manipulation software)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5"/>
                  </a:ext>
                </a:extLst>
              </a:tr>
              <a:tr h="370840">
                <a:tc>
                  <a:txBody>
                    <a:bodyPr/>
                    <a:lstStyle/>
                    <a:p>
                      <a:pPr marL="285750" indent="-285750">
                        <a:buFont typeface="Arial" panose="020B0604020202020204" pitchFamily="34" charset="0"/>
                        <a:buChar char="•"/>
                      </a:pPr>
                      <a:r>
                        <a:rPr lang="en-GB" sz="1600" kern="1200" dirty="0">
                          <a:solidFill>
                            <a:schemeClr val="dk1"/>
                          </a:solidFill>
                          <a:effectLst/>
                          <a:latin typeface="Arial" panose="020B0604020202020204" pitchFamily="34" charset="0"/>
                          <a:ea typeface="+mn-ea"/>
                          <a:cs typeface="Arial" panose="020B0604020202020204" pitchFamily="34" charset="0"/>
                        </a:rPr>
                        <a:t>Define system software (e.g. compilers, linkers, device drivers, operating systems and utilities)</a:t>
                      </a:r>
                      <a:endParaRPr lang="en-GB" sz="1600" dirty="0">
                        <a:latin typeface="Arial" panose="020B0604020202020204" pitchFamily="34" charset="0"/>
                        <a:cs typeface="Arial" panose="020B0604020202020204"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2831084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3402130600"/>
              </p:ext>
            </p:extLst>
          </p:nvPr>
        </p:nvGraphicFramePr>
        <p:xfrm>
          <a:off x="720434" y="1066800"/>
          <a:ext cx="8194965" cy="370840"/>
        </p:xfrm>
        <a:graphic>
          <a:graphicData uri="http://schemas.openxmlformats.org/drawingml/2006/table">
            <a:tbl>
              <a:tblPr firstRow="1" bandRow="1">
                <a:tableStyleId>{5C22544A-7EE6-4342-B048-85BDC9FD1C3A}</a:tableStyleId>
              </a:tblPr>
              <a:tblGrid>
                <a:gridCol w="8194965">
                  <a:extLst>
                    <a:ext uri="{9D8B030D-6E8A-4147-A177-3AD203B41FA5}">
                      <a16:colId xmlns:a16="http://schemas.microsoft.com/office/drawing/2014/main" xmlns="" val="20000"/>
                    </a:ext>
                  </a:extLst>
                </a:gridCol>
              </a:tblGrid>
              <a:tr h="370840">
                <a:tc>
                  <a:txBody>
                    <a:bodyPr/>
                    <a:lstStyle/>
                    <a:p>
                      <a:pPr marL="0" indent="0">
                        <a:buFont typeface="Arial" panose="020B0604020202020204" pitchFamily="34" charset="0"/>
                        <a:buNone/>
                      </a:pPr>
                      <a:r>
                        <a:rPr lang="en-GB" sz="1800" kern="1200" dirty="0">
                          <a:solidFill>
                            <a:schemeClr val="dk1"/>
                          </a:solidFill>
                          <a:effectLst/>
                          <a:latin typeface="+mn-lt"/>
                          <a:ea typeface="+mn-ea"/>
                          <a:cs typeface="+mn-cs"/>
                        </a:rPr>
                        <a:t>System</a:t>
                      </a:r>
                      <a:r>
                        <a:rPr lang="en-GB" sz="1800" kern="1200" baseline="0" dirty="0">
                          <a:solidFill>
                            <a:schemeClr val="dk1"/>
                          </a:solidFill>
                          <a:effectLst/>
                          <a:latin typeface="+mn-lt"/>
                          <a:ea typeface="+mn-ea"/>
                          <a:cs typeface="+mn-cs"/>
                        </a:rPr>
                        <a:t> Software Examples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bl>
          </a:graphicData>
        </a:graphic>
      </p:graphicFrame>
      <p:sp>
        <p:nvSpPr>
          <p:cNvPr id="3" name="TextBox 2"/>
          <p:cNvSpPr txBox="1"/>
          <p:nvPr/>
        </p:nvSpPr>
        <p:spPr>
          <a:xfrm>
            <a:off x="3600154" y="3337696"/>
            <a:ext cx="2057400" cy="646331"/>
          </a:xfrm>
          <a:prstGeom prst="rect">
            <a:avLst/>
          </a:prstGeom>
          <a:solidFill>
            <a:srgbClr val="FFFF00"/>
          </a:solidFill>
        </p:spPr>
        <p:txBody>
          <a:bodyPr wrap="square" rtlCol="0">
            <a:spAutoFit/>
          </a:bodyPr>
          <a:lstStyle/>
          <a:p>
            <a:pPr algn="ctr"/>
            <a:r>
              <a:rPr lang="en-GB" b="1" dirty="0">
                <a:solidFill>
                  <a:srgbClr val="7030A0"/>
                </a:solidFill>
              </a:rPr>
              <a:t>System </a:t>
            </a:r>
          </a:p>
          <a:p>
            <a:pPr algn="ctr"/>
            <a:r>
              <a:rPr lang="en-GB" b="1" dirty="0">
                <a:solidFill>
                  <a:srgbClr val="7030A0"/>
                </a:solidFill>
              </a:rPr>
              <a:t>Software</a:t>
            </a:r>
          </a:p>
        </p:txBody>
      </p:sp>
      <p:sp>
        <p:nvSpPr>
          <p:cNvPr id="5" name="Rectangle 4"/>
          <p:cNvSpPr/>
          <p:nvPr/>
        </p:nvSpPr>
        <p:spPr>
          <a:xfrm>
            <a:off x="6248400" y="1641326"/>
            <a:ext cx="2609852" cy="1631216"/>
          </a:xfrm>
          <a:prstGeom prst="rect">
            <a:avLst/>
          </a:prstGeom>
        </p:spPr>
        <p:txBody>
          <a:bodyPr wrap="square">
            <a:spAutoFit/>
          </a:bodyPr>
          <a:lstStyle/>
          <a:p>
            <a:r>
              <a:rPr lang="en-GB" b="1" dirty="0">
                <a:solidFill>
                  <a:srgbClr val="7030A0"/>
                </a:solidFill>
              </a:rPr>
              <a:t>Device Drivers</a:t>
            </a:r>
          </a:p>
          <a:p>
            <a:endParaRPr lang="en-GB" b="1" dirty="0">
              <a:solidFill>
                <a:srgbClr val="7030A0"/>
              </a:solidFill>
            </a:endParaRPr>
          </a:p>
          <a:p>
            <a:r>
              <a:rPr lang="en-GB" sz="1600" dirty="0"/>
              <a:t>Allows hardware devices to run on the computer including printers, sound, graphics and network cards.</a:t>
            </a:r>
          </a:p>
        </p:txBody>
      </p:sp>
      <p:sp>
        <p:nvSpPr>
          <p:cNvPr id="6" name="Rectangle 5"/>
          <p:cNvSpPr/>
          <p:nvPr/>
        </p:nvSpPr>
        <p:spPr>
          <a:xfrm>
            <a:off x="3412913" y="4756666"/>
            <a:ext cx="2726516" cy="1384995"/>
          </a:xfrm>
          <a:prstGeom prst="rect">
            <a:avLst/>
          </a:prstGeom>
        </p:spPr>
        <p:txBody>
          <a:bodyPr wrap="none">
            <a:spAutoFit/>
          </a:bodyPr>
          <a:lstStyle/>
          <a:p>
            <a:pPr algn="ctr"/>
            <a:r>
              <a:rPr lang="en-GB" b="1" dirty="0">
                <a:solidFill>
                  <a:srgbClr val="7030A0"/>
                </a:solidFill>
              </a:rPr>
              <a:t>Linkers</a:t>
            </a:r>
          </a:p>
          <a:p>
            <a:endParaRPr lang="en-GB" b="1" dirty="0">
              <a:solidFill>
                <a:srgbClr val="7030A0"/>
              </a:solidFill>
            </a:endParaRPr>
          </a:p>
          <a:p>
            <a:r>
              <a:rPr lang="en-GB" sz="1600" dirty="0"/>
              <a:t>Combines object files </a:t>
            </a:r>
          </a:p>
          <a:p>
            <a:r>
              <a:rPr lang="en-GB" sz="1600" dirty="0"/>
              <a:t>produced by a complier into a</a:t>
            </a:r>
          </a:p>
          <a:p>
            <a:r>
              <a:rPr lang="en-GB" sz="1600" dirty="0"/>
              <a:t>A single program.</a:t>
            </a:r>
          </a:p>
        </p:txBody>
      </p:sp>
      <p:sp>
        <p:nvSpPr>
          <p:cNvPr id="7" name="Rectangle 6"/>
          <p:cNvSpPr/>
          <p:nvPr/>
        </p:nvSpPr>
        <p:spPr>
          <a:xfrm>
            <a:off x="752712" y="1641326"/>
            <a:ext cx="2981087" cy="1631216"/>
          </a:xfrm>
          <a:prstGeom prst="rect">
            <a:avLst/>
          </a:prstGeom>
        </p:spPr>
        <p:txBody>
          <a:bodyPr wrap="square">
            <a:spAutoFit/>
          </a:bodyPr>
          <a:lstStyle/>
          <a:p>
            <a:r>
              <a:rPr lang="en-GB" b="1" dirty="0">
                <a:solidFill>
                  <a:srgbClr val="7030A0"/>
                </a:solidFill>
              </a:rPr>
              <a:t>Operating Systems</a:t>
            </a:r>
          </a:p>
          <a:p>
            <a:endParaRPr lang="en-GB" b="1" dirty="0">
              <a:solidFill>
                <a:srgbClr val="7030A0"/>
              </a:solidFill>
            </a:endParaRPr>
          </a:p>
          <a:p>
            <a:r>
              <a:rPr lang="en-GB" sz="1600" dirty="0"/>
              <a:t>Manages computers functions including hardware devices (input/output).  Also provides users with a GUI interface</a:t>
            </a:r>
          </a:p>
        </p:txBody>
      </p:sp>
      <p:sp>
        <p:nvSpPr>
          <p:cNvPr id="8" name="Rectangle 7"/>
          <p:cNvSpPr/>
          <p:nvPr/>
        </p:nvSpPr>
        <p:spPr>
          <a:xfrm>
            <a:off x="6360131" y="4289247"/>
            <a:ext cx="2678041" cy="1631216"/>
          </a:xfrm>
          <a:prstGeom prst="rect">
            <a:avLst/>
          </a:prstGeom>
        </p:spPr>
        <p:txBody>
          <a:bodyPr wrap="none">
            <a:spAutoFit/>
          </a:bodyPr>
          <a:lstStyle/>
          <a:p>
            <a:r>
              <a:rPr lang="en-GB" b="1" dirty="0">
                <a:solidFill>
                  <a:srgbClr val="7030A0"/>
                </a:solidFill>
              </a:rPr>
              <a:t>Compiler</a:t>
            </a:r>
          </a:p>
          <a:p>
            <a:endParaRPr lang="en-GB" b="1" dirty="0">
              <a:solidFill>
                <a:srgbClr val="7030A0"/>
              </a:solidFill>
            </a:endParaRPr>
          </a:p>
          <a:p>
            <a:r>
              <a:rPr lang="en-GB" sz="1600" dirty="0"/>
              <a:t>Translates a program written </a:t>
            </a:r>
          </a:p>
          <a:p>
            <a:r>
              <a:rPr lang="en-GB" sz="1600" dirty="0"/>
              <a:t>In a specific language which </a:t>
            </a:r>
          </a:p>
          <a:p>
            <a:r>
              <a:rPr lang="en-GB" sz="1600" dirty="0"/>
              <a:t>Can be understood by the </a:t>
            </a:r>
          </a:p>
          <a:p>
            <a:r>
              <a:rPr lang="en-GB" sz="1600" dirty="0"/>
              <a:t>computer.</a:t>
            </a:r>
          </a:p>
        </p:txBody>
      </p:sp>
      <p:cxnSp>
        <p:nvCxnSpPr>
          <p:cNvPr id="9" name="Straight Arrow Connector 8"/>
          <p:cNvCxnSpPr/>
          <p:nvPr/>
        </p:nvCxnSpPr>
        <p:spPr>
          <a:xfrm flipH="1" flipV="1">
            <a:off x="3236767" y="3212908"/>
            <a:ext cx="261506" cy="241108"/>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708072" y="2971800"/>
            <a:ext cx="540328" cy="482216"/>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673435" y="4105477"/>
            <a:ext cx="540328" cy="246966"/>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971800" y="4129286"/>
            <a:ext cx="529935" cy="279003"/>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620487" y="4268787"/>
            <a:ext cx="8367" cy="439454"/>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752714" y="4278868"/>
            <a:ext cx="2170514" cy="2677656"/>
          </a:xfrm>
          <a:prstGeom prst="rect">
            <a:avLst/>
          </a:prstGeom>
        </p:spPr>
        <p:txBody>
          <a:bodyPr wrap="square">
            <a:spAutoFit/>
          </a:bodyPr>
          <a:lstStyle/>
          <a:p>
            <a:pPr algn="ctr"/>
            <a:r>
              <a:rPr lang="en-GB" b="1" dirty="0">
                <a:solidFill>
                  <a:srgbClr val="7030A0"/>
                </a:solidFill>
                <a:latin typeface="Arial" panose="020B0604020202020204" pitchFamily="34" charset="0"/>
                <a:cs typeface="Arial" panose="020B0604020202020204" pitchFamily="34" charset="0"/>
              </a:rPr>
              <a:t>Utilities</a:t>
            </a:r>
          </a:p>
          <a:p>
            <a:pPr algn="ctr"/>
            <a:endParaRPr lang="en-GB" b="1" dirty="0">
              <a:solidFill>
                <a:srgbClr val="7030A0"/>
              </a:solidFill>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Help to manage and maintain computer resources and performance by running specific tasks. </a:t>
            </a:r>
          </a:p>
          <a:p>
            <a:endParaRPr lang="en-GB" b="1" dirty="0">
              <a:solidFill>
                <a:srgbClr val="7030A0"/>
              </a:solidFill>
              <a:latin typeface="Arial" panose="020B0604020202020204" pitchFamily="34" charset="0"/>
              <a:cs typeface="Arial" panose="020B0604020202020204" pitchFamily="34" charset="0"/>
            </a:endParaRPr>
          </a:p>
          <a:p>
            <a:endParaRPr lang="en-GB" b="1" dirty="0">
              <a:solidFill>
                <a:srgbClr val="7030A0"/>
              </a:solidFill>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57353" y="1789108"/>
            <a:ext cx="1032163" cy="1032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236" t="5121" r="5376" b="7788"/>
          <a:stretch/>
        </p:blipFill>
        <p:spPr bwMode="auto">
          <a:xfrm>
            <a:off x="7553326" y="3732872"/>
            <a:ext cx="1304926" cy="97536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90191" y="4463534"/>
            <a:ext cx="779319" cy="7169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52713" y="3923328"/>
            <a:ext cx="579437" cy="731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690888" y="1562433"/>
            <a:ext cx="725487" cy="49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82420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906540518"/>
              </p:ext>
            </p:extLst>
          </p:nvPr>
        </p:nvGraphicFramePr>
        <p:xfrm>
          <a:off x="751658" y="1637411"/>
          <a:ext cx="8087542" cy="4453509"/>
        </p:xfrm>
        <a:graphic>
          <a:graphicData uri="http://schemas.openxmlformats.org/drawingml/2006/table">
            <a:tbl>
              <a:tblPr firstRow="1" bandRow="1">
                <a:tableStyleId>{5C22544A-7EE6-4342-B048-85BDC9FD1C3A}</a:tableStyleId>
              </a:tblPr>
              <a:tblGrid>
                <a:gridCol w="1534342">
                  <a:extLst>
                    <a:ext uri="{9D8B030D-6E8A-4147-A177-3AD203B41FA5}">
                      <a16:colId xmlns:a16="http://schemas.microsoft.com/office/drawing/2014/main" xmlns="" val="20000"/>
                    </a:ext>
                  </a:extLst>
                </a:gridCol>
                <a:gridCol w="6553200">
                  <a:extLst>
                    <a:ext uri="{9D8B030D-6E8A-4147-A177-3AD203B41FA5}">
                      <a16:colId xmlns:a16="http://schemas.microsoft.com/office/drawing/2014/main" xmlns="" val="20001"/>
                    </a:ext>
                  </a:extLst>
                </a:gridCol>
              </a:tblGrid>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7030A0"/>
                          </a:solidFill>
                          <a:latin typeface="Arial" panose="020B0604020202020204" pitchFamily="34" charset="0"/>
                          <a:cs typeface="Arial" panose="020B0604020202020204" pitchFamily="34" charset="0"/>
                        </a:rPr>
                        <a:t>Central Processing Unit (CPU)</a:t>
                      </a:r>
                      <a:endParaRPr lang="en-GB" sz="1400" dirty="0">
                        <a:solidFill>
                          <a:srgbClr val="7030A0"/>
                        </a:solidFill>
                        <a:latin typeface="Arial" panose="020B0604020202020204" pitchFamily="34" charset="0"/>
                        <a:cs typeface="Arial" panose="020B0604020202020204"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hMerge="1">
                  <a:txBody>
                    <a:bodyPr/>
                    <a:lstStyle/>
                    <a:p>
                      <a:endParaRPr lang="en-GB"/>
                    </a:p>
                  </a:txBody>
                  <a:tcPr/>
                </a:tc>
                <a:extLst>
                  <a:ext uri="{0D108BD9-81ED-4DB2-BD59-A6C34878D82A}">
                    <a16:rowId xmlns:a16="http://schemas.microsoft.com/office/drawing/2014/main" xmlns="" val="10000"/>
                  </a:ext>
                </a:extLst>
              </a:tr>
              <a:tr h="963549">
                <a:tc>
                  <a:txBody>
                    <a:bodyPr/>
                    <a:lstStyle/>
                    <a:p>
                      <a:endParaRPr lang="en-GB" dirty="0"/>
                    </a:p>
                    <a:p>
                      <a:endParaRPr lang="en-GB" dirty="0"/>
                    </a:p>
                    <a:p>
                      <a:endParaRPr lang="en-GB"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r>
                        <a:rPr lang="en-GB" dirty="0"/>
                        <a:t>The </a:t>
                      </a:r>
                      <a:r>
                        <a:rPr lang="en-GB" b="1" dirty="0"/>
                        <a:t>CPU </a:t>
                      </a:r>
                      <a:r>
                        <a:rPr lang="en-GB" dirty="0"/>
                        <a:t>is the 'brain' of the computer. It is the device that carries out calculations</a:t>
                      </a:r>
                      <a:r>
                        <a:rPr lang="en-GB" baseline="0" dirty="0"/>
                        <a:t> to complete software instructions. </a:t>
                      </a:r>
                      <a:endParaRPr lang="en-GB" dirty="0"/>
                    </a:p>
                    <a:p>
                      <a:endParaRPr lang="en-GB"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r h="370840">
                <a:tc gridSpan="2">
                  <a:txBody>
                    <a:bodyPr/>
                    <a:lstStyle/>
                    <a:p>
                      <a:r>
                        <a:rPr lang="en-GB" sz="1400" b="1" dirty="0">
                          <a:solidFill>
                            <a:srgbClr val="7030A0"/>
                          </a:solidFill>
                          <a:latin typeface="Arial" panose="020B0604020202020204" pitchFamily="34" charset="0"/>
                          <a:cs typeface="Arial" panose="020B0604020202020204" pitchFamily="34" charset="0"/>
                        </a:rPr>
                        <a:t>Motherboard</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hMerge="1">
                  <a:txBody>
                    <a:bodyPr/>
                    <a:lstStyle/>
                    <a:p>
                      <a:endParaRPr lang="en-GB"/>
                    </a:p>
                  </a:txBody>
                  <a:tcPr/>
                </a:tc>
                <a:extLst>
                  <a:ext uri="{0D108BD9-81ED-4DB2-BD59-A6C34878D82A}">
                    <a16:rowId xmlns:a16="http://schemas.microsoft.com/office/drawing/2014/main" xmlns="" val="10002"/>
                  </a:ext>
                </a:extLst>
              </a:tr>
              <a:tr h="370840">
                <a:tc>
                  <a:txBody>
                    <a:bodyPr/>
                    <a:lstStyle/>
                    <a:p>
                      <a:endParaRPr lang="en-GB" dirty="0"/>
                    </a:p>
                    <a:p>
                      <a:endParaRPr lang="en-GB" dirty="0"/>
                    </a:p>
                    <a:p>
                      <a:endParaRPr lang="en-GB" dirty="0"/>
                    </a:p>
                    <a:p>
                      <a:endParaRPr lang="en-GB"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r>
                        <a:rPr lang="en-GB" dirty="0"/>
                        <a:t>The </a:t>
                      </a:r>
                      <a:r>
                        <a:rPr lang="en-GB" b="1" dirty="0"/>
                        <a:t>motherboard</a:t>
                      </a:r>
                      <a:r>
                        <a:rPr lang="en-GB" dirty="0"/>
                        <a:t> is circuit board which is connects to main components of the computer system.</a:t>
                      </a:r>
                    </a:p>
                    <a:p>
                      <a:endParaRPr lang="en-GB"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3"/>
                  </a:ext>
                </a:extLst>
              </a:tr>
              <a:tr h="370840">
                <a:tc gridSpan="2">
                  <a:txBody>
                    <a:bodyPr/>
                    <a:lstStyle/>
                    <a:p>
                      <a:r>
                        <a:rPr lang="en-GB" sz="1400" b="1" dirty="0">
                          <a:solidFill>
                            <a:srgbClr val="7030A0"/>
                          </a:solidFill>
                          <a:latin typeface="Arial" panose="020B0604020202020204" pitchFamily="34" charset="0"/>
                          <a:cs typeface="Arial" panose="020B0604020202020204" pitchFamily="34" charset="0"/>
                        </a:rPr>
                        <a:t>Memory</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hMerge="1">
                  <a:txBody>
                    <a:bodyPr/>
                    <a:lstStyle/>
                    <a:p>
                      <a:endParaRPr lang="en-GB"/>
                    </a:p>
                  </a:txBody>
                  <a:tcPr/>
                </a:tc>
                <a:extLst>
                  <a:ext uri="{0D108BD9-81ED-4DB2-BD59-A6C34878D82A}">
                    <a16:rowId xmlns:a16="http://schemas.microsoft.com/office/drawing/2014/main" xmlns="" val="10004"/>
                  </a:ext>
                </a:extLst>
              </a:tr>
              <a:tr h="370840">
                <a:tc>
                  <a:txBody>
                    <a:bodyPr/>
                    <a:lstStyle/>
                    <a:p>
                      <a:endParaRPr lang="en-GB" dirty="0"/>
                    </a:p>
                    <a:p>
                      <a:endParaRPr lang="en-GB" dirty="0"/>
                    </a:p>
                    <a:p>
                      <a:endParaRPr lang="en-GB" dirty="0"/>
                    </a:p>
                    <a:p>
                      <a:endParaRPr lang="en-GB"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r>
                        <a:rPr lang="en-GB" dirty="0"/>
                        <a:t>Any data or instructions that are to be processed by the CPU must be placed into main </a:t>
                      </a:r>
                      <a:r>
                        <a:rPr lang="en-GB" b="1" dirty="0"/>
                        <a:t>memory</a:t>
                      </a:r>
                      <a:r>
                        <a:rPr lang="en-GB" b="0" dirty="0"/>
                        <a:t>.</a:t>
                      </a:r>
                      <a:endParaRPr lang="en-GB" b="1" dirty="0"/>
                    </a:p>
                    <a:p>
                      <a:endParaRPr lang="en-GB"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5"/>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xmlns="" val="2725100913"/>
              </p:ext>
            </p:extLst>
          </p:nvPr>
        </p:nvGraphicFramePr>
        <p:xfrm>
          <a:off x="720434" y="1066800"/>
          <a:ext cx="8194965" cy="370840"/>
        </p:xfrm>
        <a:graphic>
          <a:graphicData uri="http://schemas.openxmlformats.org/drawingml/2006/table">
            <a:tbl>
              <a:tblPr firstRow="1" bandRow="1">
                <a:tableStyleId>{5C22544A-7EE6-4342-B048-85BDC9FD1C3A}</a:tableStyleId>
              </a:tblPr>
              <a:tblGrid>
                <a:gridCol w="8194965">
                  <a:extLst>
                    <a:ext uri="{9D8B030D-6E8A-4147-A177-3AD203B41FA5}">
                      <a16:colId xmlns:a16="http://schemas.microsoft.com/office/drawing/2014/main" xmlns=""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kern="1200" dirty="0">
                          <a:solidFill>
                            <a:schemeClr val="dk1"/>
                          </a:solidFill>
                          <a:effectLst/>
                          <a:latin typeface="+mn-lt"/>
                          <a:ea typeface="+mn-ea"/>
                          <a:cs typeface="+mn-cs"/>
                        </a:rPr>
                        <a:t>Internal hardware devices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bl>
          </a:graphicData>
        </a:graphic>
      </p:graphicFrame>
      <p:pic>
        <p:nvPicPr>
          <p:cNvPr id="5" name="Picture 2" descr="stacks_image_F2C73F76-9E78-44D7-BC52-DC3477099D8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0600" y="2063363"/>
            <a:ext cx="838200" cy="792892"/>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35711" y="3429000"/>
            <a:ext cx="947978" cy="792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15327" y="5029200"/>
            <a:ext cx="1188745" cy="68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191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3854902066"/>
              </p:ext>
            </p:extLst>
          </p:nvPr>
        </p:nvGraphicFramePr>
        <p:xfrm>
          <a:off x="720434" y="1066800"/>
          <a:ext cx="8194965" cy="370840"/>
        </p:xfrm>
        <a:graphic>
          <a:graphicData uri="http://schemas.openxmlformats.org/drawingml/2006/table">
            <a:tbl>
              <a:tblPr firstRow="1" bandRow="1">
                <a:tableStyleId>{5C22544A-7EE6-4342-B048-85BDC9FD1C3A}</a:tableStyleId>
              </a:tblPr>
              <a:tblGrid>
                <a:gridCol w="8194965">
                  <a:extLst>
                    <a:ext uri="{9D8B030D-6E8A-4147-A177-3AD203B41FA5}">
                      <a16:colId xmlns:a16="http://schemas.microsoft.com/office/drawing/2014/main" xmlns=""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kern="1200" dirty="0">
                          <a:solidFill>
                            <a:schemeClr val="dk1"/>
                          </a:solidFill>
                          <a:effectLst/>
                          <a:latin typeface="+mn-lt"/>
                          <a:ea typeface="+mn-ea"/>
                          <a:cs typeface="+mn-cs"/>
                        </a:rPr>
                        <a:t>Internal hardware devices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xmlns="" val="2650187066"/>
              </p:ext>
            </p:extLst>
          </p:nvPr>
        </p:nvGraphicFramePr>
        <p:xfrm>
          <a:off x="751658" y="1637411"/>
          <a:ext cx="8087542" cy="4404360"/>
        </p:xfrm>
        <a:graphic>
          <a:graphicData uri="http://schemas.openxmlformats.org/drawingml/2006/table">
            <a:tbl>
              <a:tblPr firstRow="1" bandRow="1">
                <a:tableStyleId>{5C22544A-7EE6-4342-B048-85BDC9FD1C3A}</a:tableStyleId>
              </a:tblPr>
              <a:tblGrid>
                <a:gridCol w="1534342">
                  <a:extLst>
                    <a:ext uri="{9D8B030D-6E8A-4147-A177-3AD203B41FA5}">
                      <a16:colId xmlns:a16="http://schemas.microsoft.com/office/drawing/2014/main" xmlns="" val="20000"/>
                    </a:ext>
                  </a:extLst>
                </a:gridCol>
                <a:gridCol w="6553200">
                  <a:extLst>
                    <a:ext uri="{9D8B030D-6E8A-4147-A177-3AD203B41FA5}">
                      <a16:colId xmlns:a16="http://schemas.microsoft.com/office/drawing/2014/main" xmlns="" val="20001"/>
                    </a:ext>
                  </a:extLst>
                </a:gridCol>
              </a:tblGrid>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rgbClr val="7030A0"/>
                          </a:solidFill>
                          <a:effectLst/>
                          <a:latin typeface="+mn-lt"/>
                          <a:ea typeface="+mn-ea"/>
                          <a:cs typeface="+mn-cs"/>
                        </a:rPr>
                        <a:t>Graphic Video Cards</a:t>
                      </a:r>
                      <a:endParaRPr lang="en-GB" sz="1600" dirty="0">
                        <a:solidFill>
                          <a:srgbClr val="7030A0"/>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hMerge="1">
                  <a:txBody>
                    <a:bodyPr/>
                    <a:lstStyle/>
                    <a:p>
                      <a:endParaRPr lang="en-GB"/>
                    </a:p>
                  </a:txBody>
                  <a:tcPr/>
                </a:tc>
                <a:extLst>
                  <a:ext uri="{0D108BD9-81ED-4DB2-BD59-A6C34878D82A}">
                    <a16:rowId xmlns:a16="http://schemas.microsoft.com/office/drawing/2014/main" xmlns="" val="10000"/>
                  </a:ext>
                </a:extLst>
              </a:tr>
              <a:tr h="370840">
                <a:tc>
                  <a:txBody>
                    <a:bodyPr/>
                    <a:lstStyle/>
                    <a:p>
                      <a:endParaRPr lang="en-GB" dirty="0"/>
                    </a:p>
                    <a:p>
                      <a:endParaRPr lang="en-GB" dirty="0"/>
                    </a:p>
                    <a:p>
                      <a:endParaRPr lang="en-GB"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r>
                        <a:rPr lang="en-GB" dirty="0"/>
                        <a:t>A </a:t>
                      </a:r>
                      <a:r>
                        <a:rPr lang="en-GB" b="1" dirty="0"/>
                        <a:t>graphics card </a:t>
                      </a:r>
                      <a:r>
                        <a:rPr lang="en-GB" dirty="0"/>
                        <a:t>is a device that attaches to the motherboard to enable the computer to process and display graphics. </a:t>
                      </a:r>
                    </a:p>
                    <a:p>
                      <a:endParaRPr lang="en-GB"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r h="370840">
                <a:tc gridSpan="2">
                  <a:txBody>
                    <a:bodyPr/>
                    <a:lstStyle/>
                    <a:p>
                      <a:r>
                        <a:rPr lang="en-GB" sz="1600" b="1" dirty="0">
                          <a:solidFill>
                            <a:srgbClr val="7030A0"/>
                          </a:solidFill>
                        </a:rPr>
                        <a:t>Sound Card</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hMerge="1">
                  <a:txBody>
                    <a:bodyPr/>
                    <a:lstStyle/>
                    <a:p>
                      <a:endParaRPr lang="en-GB"/>
                    </a:p>
                  </a:txBody>
                  <a:tcPr/>
                </a:tc>
                <a:extLst>
                  <a:ext uri="{0D108BD9-81ED-4DB2-BD59-A6C34878D82A}">
                    <a16:rowId xmlns:a16="http://schemas.microsoft.com/office/drawing/2014/main" xmlns="" val="10002"/>
                  </a:ext>
                </a:extLst>
              </a:tr>
              <a:tr h="370840">
                <a:tc>
                  <a:txBody>
                    <a:bodyPr/>
                    <a:lstStyle/>
                    <a:p>
                      <a:endParaRPr lang="en-GB" dirty="0"/>
                    </a:p>
                    <a:p>
                      <a:endParaRPr lang="en-GB" dirty="0"/>
                    </a:p>
                    <a:p>
                      <a:endParaRPr lang="en-GB" dirty="0"/>
                    </a:p>
                    <a:p>
                      <a:endParaRPr lang="en-GB"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r>
                        <a:rPr lang="en-GB" dirty="0"/>
                        <a:t>A </a:t>
                      </a:r>
                      <a:r>
                        <a:rPr lang="en-GB" b="1" dirty="0"/>
                        <a:t>sound card </a:t>
                      </a:r>
                      <a:r>
                        <a:rPr lang="en-GB" dirty="0"/>
                        <a:t>is a device that attaches to the motherboard to enable the computer to input, process, and deliver sound</a:t>
                      </a:r>
                    </a:p>
                    <a:p>
                      <a:endParaRPr lang="en-GB"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3"/>
                  </a:ext>
                </a:extLst>
              </a:tr>
              <a:tr h="370840">
                <a:tc gridSpan="2">
                  <a:txBody>
                    <a:bodyPr/>
                    <a:lstStyle/>
                    <a:p>
                      <a:r>
                        <a:rPr lang="en-GB" sz="1600" b="1" dirty="0">
                          <a:solidFill>
                            <a:srgbClr val="7030A0"/>
                          </a:solidFill>
                        </a:rPr>
                        <a:t>Internal Hard</a:t>
                      </a:r>
                      <a:r>
                        <a:rPr lang="en-GB" sz="1600" b="1" baseline="0" dirty="0">
                          <a:solidFill>
                            <a:srgbClr val="7030A0"/>
                          </a:solidFill>
                        </a:rPr>
                        <a:t> Disk</a:t>
                      </a:r>
                      <a:endParaRPr lang="en-GB" sz="1600" b="1" dirty="0">
                        <a:solidFill>
                          <a:srgbClr val="7030A0"/>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hMerge="1">
                  <a:txBody>
                    <a:bodyPr/>
                    <a:lstStyle/>
                    <a:p>
                      <a:endParaRPr lang="en-GB"/>
                    </a:p>
                  </a:txBody>
                  <a:tcPr/>
                </a:tc>
                <a:extLst>
                  <a:ext uri="{0D108BD9-81ED-4DB2-BD59-A6C34878D82A}">
                    <a16:rowId xmlns:a16="http://schemas.microsoft.com/office/drawing/2014/main" xmlns="" val="10004"/>
                  </a:ext>
                </a:extLst>
              </a:tr>
              <a:tr h="370840">
                <a:tc>
                  <a:txBody>
                    <a:bodyPr/>
                    <a:lstStyle/>
                    <a:p>
                      <a:endParaRPr lang="en-GB" dirty="0"/>
                    </a:p>
                    <a:p>
                      <a:endParaRPr lang="en-GB" dirty="0"/>
                    </a:p>
                    <a:p>
                      <a:endParaRPr lang="en-GB" dirty="0"/>
                    </a:p>
                    <a:p>
                      <a:endParaRPr lang="en-GB"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r>
                        <a:rPr lang="en-US" sz="1800" dirty="0"/>
                        <a:t>A </a:t>
                      </a:r>
                      <a:r>
                        <a:rPr lang="en-US" sz="1800" b="1" dirty="0"/>
                        <a:t>hard disk </a:t>
                      </a:r>
                      <a:r>
                        <a:rPr lang="en-US" sz="1800" dirty="0"/>
                        <a:t>drive is a hardware device that's used to store information like software and files.  The capacity</a:t>
                      </a:r>
                      <a:r>
                        <a:rPr lang="en-US" sz="1800" baseline="0" dirty="0"/>
                        <a:t> of hard drive ranges from GB to Tera Bytes.</a:t>
                      </a:r>
                      <a:endParaRPr lang="en-GB" sz="1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5"/>
                  </a:ext>
                </a:extLst>
              </a:tr>
            </a:tbl>
          </a:graphicData>
        </a:graphic>
      </p:graphicFrame>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6800" y="2057400"/>
            <a:ext cx="766365" cy="7663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8200" y="3449783"/>
            <a:ext cx="1373680" cy="8174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05915" y="5029200"/>
            <a:ext cx="1238250" cy="920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28707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42611383"/>
              </p:ext>
            </p:extLst>
          </p:nvPr>
        </p:nvGraphicFramePr>
        <p:xfrm>
          <a:off x="720434" y="1066800"/>
          <a:ext cx="8194965" cy="370840"/>
        </p:xfrm>
        <a:graphic>
          <a:graphicData uri="http://schemas.openxmlformats.org/drawingml/2006/table">
            <a:tbl>
              <a:tblPr firstRow="1" bandRow="1">
                <a:tableStyleId>{5C22544A-7EE6-4342-B048-85BDC9FD1C3A}</a:tableStyleId>
              </a:tblPr>
              <a:tblGrid>
                <a:gridCol w="8194965">
                  <a:extLst>
                    <a:ext uri="{9D8B030D-6E8A-4147-A177-3AD203B41FA5}">
                      <a16:colId xmlns:a16="http://schemas.microsoft.com/office/drawing/2014/main" xmlns=""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kern="1200" dirty="0">
                          <a:solidFill>
                            <a:schemeClr val="dk1"/>
                          </a:solidFill>
                          <a:effectLst/>
                          <a:latin typeface="+mn-lt"/>
                          <a:ea typeface="+mn-ea"/>
                          <a:cs typeface="+mn-cs"/>
                        </a:rPr>
                        <a:t>Internal hardware devices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xmlns="" val="300140988"/>
              </p:ext>
            </p:extLst>
          </p:nvPr>
        </p:nvGraphicFramePr>
        <p:xfrm>
          <a:off x="751658" y="1637411"/>
          <a:ext cx="8087542" cy="4404360"/>
        </p:xfrm>
        <a:graphic>
          <a:graphicData uri="http://schemas.openxmlformats.org/drawingml/2006/table">
            <a:tbl>
              <a:tblPr firstRow="1" bandRow="1">
                <a:tableStyleId>{5C22544A-7EE6-4342-B048-85BDC9FD1C3A}</a:tableStyleId>
              </a:tblPr>
              <a:tblGrid>
                <a:gridCol w="1534342">
                  <a:extLst>
                    <a:ext uri="{9D8B030D-6E8A-4147-A177-3AD203B41FA5}">
                      <a16:colId xmlns:a16="http://schemas.microsoft.com/office/drawing/2014/main" xmlns="" val="20000"/>
                    </a:ext>
                  </a:extLst>
                </a:gridCol>
                <a:gridCol w="6553200">
                  <a:extLst>
                    <a:ext uri="{9D8B030D-6E8A-4147-A177-3AD203B41FA5}">
                      <a16:colId xmlns:a16="http://schemas.microsoft.com/office/drawing/2014/main" xmlns="" val="20001"/>
                    </a:ext>
                  </a:extLst>
                </a:gridCol>
              </a:tblGrid>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rgbClr val="7030A0"/>
                          </a:solidFill>
                          <a:effectLst/>
                          <a:latin typeface="+mn-lt"/>
                          <a:ea typeface="+mn-ea"/>
                          <a:cs typeface="+mn-cs"/>
                        </a:rPr>
                        <a:t>Network Card</a:t>
                      </a:r>
                      <a:endParaRPr lang="en-GB" sz="1600" dirty="0">
                        <a:solidFill>
                          <a:srgbClr val="7030A0"/>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hMerge="1">
                  <a:txBody>
                    <a:bodyPr/>
                    <a:lstStyle/>
                    <a:p>
                      <a:endParaRPr lang="en-GB"/>
                    </a:p>
                  </a:txBody>
                  <a:tcPr/>
                </a:tc>
                <a:extLst>
                  <a:ext uri="{0D108BD9-81ED-4DB2-BD59-A6C34878D82A}">
                    <a16:rowId xmlns:a16="http://schemas.microsoft.com/office/drawing/2014/main" xmlns="" val="10000"/>
                  </a:ext>
                </a:extLst>
              </a:tr>
              <a:tr h="370840">
                <a:tc>
                  <a:txBody>
                    <a:bodyPr/>
                    <a:lstStyle/>
                    <a:p>
                      <a:endParaRPr lang="en-GB" dirty="0"/>
                    </a:p>
                    <a:p>
                      <a:endParaRPr lang="en-GB" dirty="0"/>
                    </a:p>
                    <a:p>
                      <a:endParaRPr lang="en-GB"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r>
                        <a:rPr lang="en-GB" dirty="0"/>
                        <a:t>A </a:t>
                      </a:r>
                      <a:r>
                        <a:rPr lang="en-GB" b="1" dirty="0"/>
                        <a:t>network</a:t>
                      </a:r>
                      <a:r>
                        <a:rPr lang="en-GB" b="1" baseline="0" dirty="0"/>
                        <a:t> card </a:t>
                      </a:r>
                      <a:r>
                        <a:rPr lang="en-GB" b="0" baseline="0" dirty="0"/>
                        <a:t>provides the computer with a network (internet connection) either through wireless signals or a physical cable connection.</a:t>
                      </a:r>
                      <a:endParaRPr lang="en-GB" b="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r h="370840">
                <a:tc gridSpan="2">
                  <a:txBody>
                    <a:bodyPr/>
                    <a:lstStyle/>
                    <a:p>
                      <a:r>
                        <a:rPr lang="en-GB" sz="1600" b="1" dirty="0">
                          <a:solidFill>
                            <a:srgbClr val="7030A0"/>
                          </a:solidFill>
                        </a:rPr>
                        <a:t>Optical Disk Drive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hMerge="1">
                  <a:txBody>
                    <a:bodyPr/>
                    <a:lstStyle/>
                    <a:p>
                      <a:endParaRPr lang="en-GB"/>
                    </a:p>
                  </a:txBody>
                  <a:tcPr/>
                </a:tc>
                <a:extLst>
                  <a:ext uri="{0D108BD9-81ED-4DB2-BD59-A6C34878D82A}">
                    <a16:rowId xmlns:a16="http://schemas.microsoft.com/office/drawing/2014/main" xmlns="" val="10002"/>
                  </a:ext>
                </a:extLst>
              </a:tr>
              <a:tr h="370840">
                <a:tc>
                  <a:txBody>
                    <a:bodyPr/>
                    <a:lstStyle/>
                    <a:p>
                      <a:endParaRPr lang="en-GB" dirty="0"/>
                    </a:p>
                    <a:p>
                      <a:endParaRPr lang="en-GB" dirty="0"/>
                    </a:p>
                    <a:p>
                      <a:endParaRPr lang="en-GB" dirty="0"/>
                    </a:p>
                    <a:p>
                      <a:endParaRPr lang="en-GB"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r>
                        <a:rPr lang="en-GB" dirty="0"/>
                        <a:t>The </a:t>
                      </a:r>
                      <a:r>
                        <a:rPr lang="en-GB" b="1" dirty="0"/>
                        <a:t>optical disk drive (CD/DVD/Blu-Ray)</a:t>
                      </a:r>
                      <a:r>
                        <a:rPr lang="en-GB" b="1" baseline="0" dirty="0"/>
                        <a:t> </a:t>
                      </a:r>
                      <a:r>
                        <a:rPr lang="en-GB" dirty="0"/>
                        <a:t>allows for optical disks to run on the computer. Also some optical disk drives are able</a:t>
                      </a:r>
                      <a:r>
                        <a:rPr lang="en-GB" baseline="0" dirty="0"/>
                        <a:t> to </a:t>
                      </a:r>
                      <a:r>
                        <a:rPr lang="en-GB" b="1" baseline="0" dirty="0"/>
                        <a:t>write “burn”</a:t>
                      </a:r>
                      <a:r>
                        <a:rPr lang="en-GB" baseline="0" dirty="0"/>
                        <a:t> data onto discs.</a:t>
                      </a:r>
                      <a:endParaRPr lang="en-GB" dirty="0"/>
                    </a:p>
                    <a:p>
                      <a:endParaRPr lang="en-GB"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3"/>
                  </a:ext>
                </a:extLst>
              </a:tr>
              <a:tr h="370840">
                <a:tc gridSpan="2">
                  <a:txBody>
                    <a:bodyPr/>
                    <a:lstStyle/>
                    <a:p>
                      <a:r>
                        <a:rPr lang="en-GB" sz="1600" b="1" dirty="0">
                          <a:solidFill>
                            <a:srgbClr val="7030A0"/>
                          </a:solidFill>
                        </a:rPr>
                        <a:t>Power Supply</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hMerge="1">
                  <a:txBody>
                    <a:bodyPr/>
                    <a:lstStyle/>
                    <a:p>
                      <a:endParaRPr lang="en-GB"/>
                    </a:p>
                  </a:txBody>
                  <a:tcPr/>
                </a:tc>
                <a:extLst>
                  <a:ext uri="{0D108BD9-81ED-4DB2-BD59-A6C34878D82A}">
                    <a16:rowId xmlns:a16="http://schemas.microsoft.com/office/drawing/2014/main" xmlns="" val="10004"/>
                  </a:ext>
                </a:extLst>
              </a:tr>
              <a:tr h="370840">
                <a:tc>
                  <a:txBody>
                    <a:bodyPr/>
                    <a:lstStyle/>
                    <a:p>
                      <a:endParaRPr lang="en-GB" dirty="0"/>
                    </a:p>
                    <a:p>
                      <a:endParaRPr lang="en-GB" dirty="0"/>
                    </a:p>
                    <a:p>
                      <a:endParaRPr lang="en-GB" dirty="0"/>
                    </a:p>
                    <a:p>
                      <a:endParaRPr lang="en-GB"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r>
                        <a:rPr lang="en-GB" sz="1800" dirty="0"/>
                        <a:t>The </a:t>
                      </a:r>
                      <a:r>
                        <a:rPr lang="en-GB" sz="1800" b="1" dirty="0"/>
                        <a:t>power supply </a:t>
                      </a:r>
                      <a:r>
                        <a:rPr lang="en-GB" sz="1800" dirty="0"/>
                        <a:t>is connected</a:t>
                      </a:r>
                      <a:r>
                        <a:rPr lang="en-GB" sz="1800" baseline="0" dirty="0"/>
                        <a:t> to main power sources to give power to the computer system. The power supply connects to all the main components of the computer system including the motherboard, hard drive, optical drives etc. </a:t>
                      </a:r>
                      <a:endParaRPr lang="en-GB" sz="1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5"/>
                  </a:ext>
                </a:extLst>
              </a:tr>
            </a:tbl>
          </a:graphicData>
        </a:graphic>
      </p:graphicFrame>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76558" y="4876800"/>
            <a:ext cx="1096963" cy="1096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46407" y="3428206"/>
            <a:ext cx="957263" cy="957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99416" y="2133600"/>
            <a:ext cx="1004254" cy="671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98407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1547795382"/>
              </p:ext>
            </p:extLst>
          </p:nvPr>
        </p:nvGraphicFramePr>
        <p:xfrm>
          <a:off x="720434" y="1066800"/>
          <a:ext cx="8194965" cy="370840"/>
        </p:xfrm>
        <a:graphic>
          <a:graphicData uri="http://schemas.openxmlformats.org/drawingml/2006/table">
            <a:tbl>
              <a:tblPr firstRow="1" bandRow="1">
                <a:tableStyleId>{5C22544A-7EE6-4342-B048-85BDC9FD1C3A}</a:tableStyleId>
              </a:tblPr>
              <a:tblGrid>
                <a:gridCol w="8194965">
                  <a:extLst>
                    <a:ext uri="{9D8B030D-6E8A-4147-A177-3AD203B41FA5}">
                      <a16:colId xmlns:a16="http://schemas.microsoft.com/office/drawing/2014/main" xmlns=""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kern="1200" dirty="0">
                          <a:solidFill>
                            <a:schemeClr val="dk1"/>
                          </a:solidFill>
                          <a:effectLst/>
                          <a:latin typeface="+mn-lt"/>
                          <a:ea typeface="+mn-ea"/>
                          <a:cs typeface="+mn-cs"/>
                        </a:rPr>
                        <a:t>Computer Software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bl>
          </a:graphicData>
        </a:graphic>
      </p:graphicFrame>
      <p:sp>
        <p:nvSpPr>
          <p:cNvPr id="16" name="Rectangle 15"/>
          <p:cNvSpPr/>
          <p:nvPr/>
        </p:nvSpPr>
        <p:spPr>
          <a:xfrm>
            <a:off x="685800" y="1600200"/>
            <a:ext cx="8229600" cy="2862322"/>
          </a:xfrm>
          <a:prstGeom prst="rect">
            <a:avLst/>
          </a:prstGeom>
        </p:spPr>
        <p:txBody>
          <a:bodyPr wrap="square">
            <a:spAutoFit/>
          </a:bodyPr>
          <a:lstStyle/>
          <a:p>
            <a:r>
              <a:rPr lang="en-GB" b="1" dirty="0"/>
              <a:t>What is Software?</a:t>
            </a:r>
          </a:p>
          <a:p>
            <a:endParaRPr lang="en-GB" b="1" dirty="0"/>
          </a:p>
          <a:p>
            <a:r>
              <a:rPr lang="en-GB" dirty="0"/>
              <a:t>Software is a</a:t>
            </a:r>
            <a:r>
              <a:rPr lang="en-GB" b="1" dirty="0"/>
              <a:t> collection of instructions</a:t>
            </a:r>
            <a:r>
              <a:rPr lang="en-GB" dirty="0"/>
              <a:t> that can be ‘run’ on a computer. These instructions tell the computer what to do. </a:t>
            </a:r>
            <a:br>
              <a:rPr lang="en-GB" dirty="0"/>
            </a:br>
            <a:r>
              <a:rPr lang="en-GB" dirty="0"/>
              <a:t/>
            </a:r>
            <a:br>
              <a:rPr lang="en-GB" dirty="0"/>
            </a:br>
            <a:r>
              <a:rPr lang="en-GB" dirty="0"/>
              <a:t>Software is </a:t>
            </a:r>
            <a:r>
              <a:rPr lang="en-GB" b="1" dirty="0"/>
              <a:t>not a physical thing</a:t>
            </a:r>
            <a:r>
              <a:rPr lang="en-GB" dirty="0"/>
              <a:t> (but it can of course be stored on a physical medium such as a CD-ROM), it is just a bunch of codes.</a:t>
            </a:r>
            <a:br>
              <a:rPr lang="en-GB" dirty="0"/>
            </a:br>
            <a:r>
              <a:rPr lang="en-GB" dirty="0"/>
              <a:t/>
            </a:r>
            <a:br>
              <a:rPr lang="en-GB" dirty="0"/>
            </a:br>
            <a:r>
              <a:rPr lang="en-GB" dirty="0"/>
              <a:t>For a computer system to be </a:t>
            </a:r>
            <a:r>
              <a:rPr lang="en-GB" b="1" dirty="0"/>
              <a:t>useful</a:t>
            </a:r>
            <a:r>
              <a:rPr lang="en-GB" dirty="0"/>
              <a:t> it has to consist of </a:t>
            </a:r>
            <a:r>
              <a:rPr lang="en-GB" b="1" dirty="0"/>
              <a:t>both hardware and software</a:t>
            </a:r>
            <a:r>
              <a:rPr lang="en-GB" dirty="0"/>
              <a:t>.</a:t>
            </a:r>
          </a:p>
          <a:p>
            <a:r>
              <a:rPr lang="en-GB" dirty="0"/>
              <a:t> </a:t>
            </a:r>
            <a:endParaRPr lang="en-GB" dirty="0">
              <a:effectLst/>
            </a:endParaRPr>
          </a:p>
        </p:txBody>
      </p:sp>
      <p:pic>
        <p:nvPicPr>
          <p:cNvPr id="1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5800" y="4869160"/>
            <a:ext cx="8077200" cy="9398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82420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3502809679"/>
              </p:ext>
            </p:extLst>
          </p:nvPr>
        </p:nvGraphicFramePr>
        <p:xfrm>
          <a:off x="720434" y="1066800"/>
          <a:ext cx="8194965" cy="370840"/>
        </p:xfrm>
        <a:graphic>
          <a:graphicData uri="http://schemas.openxmlformats.org/drawingml/2006/table">
            <a:tbl>
              <a:tblPr firstRow="1" bandRow="1">
                <a:tableStyleId>{5C22544A-7EE6-4342-B048-85BDC9FD1C3A}</a:tableStyleId>
              </a:tblPr>
              <a:tblGrid>
                <a:gridCol w="8194965">
                  <a:extLst>
                    <a:ext uri="{9D8B030D-6E8A-4147-A177-3AD203B41FA5}">
                      <a16:colId xmlns:a16="http://schemas.microsoft.com/office/drawing/2014/main" xmlns=""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kern="1200" dirty="0">
                          <a:solidFill>
                            <a:schemeClr val="dk1"/>
                          </a:solidFill>
                          <a:effectLst/>
                          <a:latin typeface="+mn-lt"/>
                          <a:ea typeface="+mn-ea"/>
                          <a:cs typeface="+mn-cs"/>
                        </a:rPr>
                        <a:t>Applications Software and System Software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xmlns="" val="1813794468"/>
              </p:ext>
            </p:extLst>
          </p:nvPr>
        </p:nvGraphicFramePr>
        <p:xfrm>
          <a:off x="751658" y="1637411"/>
          <a:ext cx="8087542" cy="4368800"/>
        </p:xfrm>
        <a:graphic>
          <a:graphicData uri="http://schemas.openxmlformats.org/drawingml/2006/table">
            <a:tbl>
              <a:tblPr firstRow="1" bandRow="1">
                <a:tableStyleId>{5C22544A-7EE6-4342-B048-85BDC9FD1C3A}</a:tableStyleId>
              </a:tblPr>
              <a:tblGrid>
                <a:gridCol w="1762942">
                  <a:extLst>
                    <a:ext uri="{9D8B030D-6E8A-4147-A177-3AD203B41FA5}">
                      <a16:colId xmlns:a16="http://schemas.microsoft.com/office/drawing/2014/main" xmlns="" val="20000"/>
                    </a:ext>
                  </a:extLst>
                </a:gridCol>
                <a:gridCol w="48006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tblGrid>
              <a:tr h="37084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rgbClr val="7030A0"/>
                          </a:solidFill>
                          <a:effectLst/>
                          <a:latin typeface="+mn-lt"/>
                          <a:ea typeface="+mn-ea"/>
                          <a:cs typeface="+mn-cs"/>
                        </a:rPr>
                        <a:t>Application Software</a:t>
                      </a:r>
                      <a:endParaRPr lang="en-GB" sz="1600" dirty="0">
                        <a:solidFill>
                          <a:srgbClr val="7030A0"/>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0"/>
                  </a:ext>
                </a:extLst>
              </a:tr>
              <a:tr h="370840">
                <a:tc>
                  <a:txBody>
                    <a:bodyPr/>
                    <a:lstStyle/>
                    <a:p>
                      <a:pPr marL="0" indent="0">
                        <a:buFont typeface="Arial" panose="020B0604020202020204" pitchFamily="34" charset="0"/>
                        <a:buNone/>
                      </a:pPr>
                      <a:r>
                        <a:rPr lang="en-GB" sz="1400" b="1" dirty="0"/>
                        <a:t>Examples</a:t>
                      </a:r>
                    </a:p>
                    <a:p>
                      <a:pPr marL="285750" indent="-285750">
                        <a:buFont typeface="Arial" panose="020B0604020202020204" pitchFamily="34" charset="0"/>
                        <a:buChar char="•"/>
                      </a:pPr>
                      <a:r>
                        <a:rPr lang="en-GB" sz="1400" dirty="0"/>
                        <a:t>Word Processor</a:t>
                      </a:r>
                      <a:endParaRPr lang="en-GB" sz="1400" baseline="0" dirty="0"/>
                    </a:p>
                    <a:p>
                      <a:pPr marL="285750" indent="-285750">
                        <a:buFont typeface="Arial" panose="020B0604020202020204" pitchFamily="34" charset="0"/>
                        <a:buChar char="•"/>
                      </a:pPr>
                      <a:r>
                        <a:rPr lang="en-GB" sz="1400" baseline="0" dirty="0"/>
                        <a:t>Spreadsheet</a:t>
                      </a:r>
                      <a:endParaRPr lang="en-GB" sz="1400" dirty="0"/>
                    </a:p>
                    <a:p>
                      <a:pPr marL="285750" indent="-285750">
                        <a:buFont typeface="Arial" panose="020B0604020202020204" pitchFamily="34" charset="0"/>
                        <a:buChar char="•"/>
                      </a:pPr>
                      <a:r>
                        <a:rPr lang="en-GB" sz="1400" dirty="0"/>
                        <a:t>Databases</a:t>
                      </a:r>
                    </a:p>
                    <a:p>
                      <a:pPr marL="0" indent="0">
                        <a:buFont typeface="Arial" panose="020B0604020202020204" pitchFamily="34" charset="0"/>
                        <a:buNone/>
                      </a:pPr>
                      <a:endParaRPr lang="en-GB" sz="14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r>
                        <a:rPr lang="en-GB" sz="1600" b="1" dirty="0"/>
                        <a:t>Application software are designed to</a:t>
                      </a:r>
                      <a:r>
                        <a:rPr lang="en-GB" sz="1600" b="1" baseline="0" dirty="0"/>
                        <a:t> allow users to complete specific tasks. This may be to:</a:t>
                      </a:r>
                    </a:p>
                    <a:p>
                      <a:pPr marL="285750" indent="-285750">
                        <a:buFont typeface="Arial" panose="020B0604020202020204" pitchFamily="34" charset="0"/>
                        <a:buChar char="•"/>
                      </a:pPr>
                      <a:r>
                        <a:rPr lang="en-GB" sz="1600" baseline="0" dirty="0"/>
                        <a:t>Write a letter/Present information</a:t>
                      </a:r>
                    </a:p>
                    <a:p>
                      <a:pPr marL="285750" indent="-285750">
                        <a:buFont typeface="Arial" panose="020B0604020202020204" pitchFamily="34" charset="0"/>
                        <a:buChar char="•"/>
                      </a:pPr>
                      <a:r>
                        <a:rPr lang="en-GB" sz="1600" baseline="0" dirty="0"/>
                        <a:t>Browse the internet</a:t>
                      </a:r>
                    </a:p>
                    <a:p>
                      <a:pPr marL="285750" indent="-285750">
                        <a:buFont typeface="Arial" panose="020B0604020202020204" pitchFamily="34" charset="0"/>
                        <a:buChar char="•"/>
                      </a:pPr>
                      <a:r>
                        <a:rPr lang="en-GB" sz="1600" baseline="0" dirty="0"/>
                        <a:t>Manipulate data in a spreadsheet or database</a:t>
                      </a:r>
                    </a:p>
                    <a:p>
                      <a:pPr marL="285750" indent="-285750">
                        <a:buFont typeface="Arial" panose="020B0604020202020204" pitchFamily="34" charset="0"/>
                        <a:buChar char="•"/>
                      </a:pPr>
                      <a:r>
                        <a:rPr lang="en-GB" sz="1600" dirty="0"/>
                        <a:t>Manipulate graphics,</a:t>
                      </a:r>
                      <a:r>
                        <a:rPr lang="en-GB" sz="1600" baseline="0" dirty="0"/>
                        <a:t> sound or video.</a:t>
                      </a:r>
                      <a:endParaRPr lang="en-GB" sz="16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endParaRPr lang="en-GB"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r h="370840">
                <a:tc gridSpan="3">
                  <a:txBody>
                    <a:bodyPr/>
                    <a:lstStyle/>
                    <a:p>
                      <a:r>
                        <a:rPr lang="en-GB" sz="1600" b="1" dirty="0">
                          <a:solidFill>
                            <a:srgbClr val="7030A0"/>
                          </a:solidFill>
                        </a:rPr>
                        <a:t>System Software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2"/>
                  </a:ext>
                </a:extLst>
              </a:tr>
              <a:tr h="370840">
                <a:tc>
                  <a:txBody>
                    <a:bodyPr/>
                    <a:lstStyle/>
                    <a:p>
                      <a:pPr marL="0" indent="0">
                        <a:buFont typeface="Arial" panose="020B0604020202020204" pitchFamily="34" charset="0"/>
                        <a:buNone/>
                      </a:pPr>
                      <a:r>
                        <a:rPr lang="en-GB" sz="1400" b="1" dirty="0"/>
                        <a:t>Examples</a:t>
                      </a:r>
                    </a:p>
                    <a:p>
                      <a:pPr marL="285750" indent="-285750">
                        <a:buFont typeface="Arial" panose="020B0604020202020204" pitchFamily="34" charset="0"/>
                        <a:buChar char="•"/>
                      </a:pPr>
                      <a:r>
                        <a:rPr lang="en-GB" sz="1400" dirty="0"/>
                        <a:t>Operating Systems</a:t>
                      </a:r>
                    </a:p>
                    <a:p>
                      <a:pPr marL="285750" indent="-285750">
                        <a:buFont typeface="Arial" panose="020B0604020202020204" pitchFamily="34" charset="0"/>
                        <a:buChar char="•"/>
                      </a:pPr>
                      <a:r>
                        <a:rPr lang="en-GB" sz="1400" dirty="0"/>
                        <a:t>Device Drivers</a:t>
                      </a:r>
                    </a:p>
                    <a:p>
                      <a:pPr marL="285750" indent="-285750">
                        <a:buFont typeface="Arial" panose="020B0604020202020204" pitchFamily="34" charset="0"/>
                        <a:buChar char="•"/>
                      </a:pPr>
                      <a:r>
                        <a:rPr lang="en-GB" sz="1400" dirty="0"/>
                        <a:t>Utilities</a:t>
                      </a:r>
                      <a:r>
                        <a:rPr lang="en-GB" sz="1400" baseline="0" dirty="0"/>
                        <a:t> (antivirus)</a:t>
                      </a:r>
                      <a:endParaRPr lang="en-GB" sz="1400" dirty="0"/>
                    </a:p>
                    <a:p>
                      <a:endParaRPr lang="en-GB"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r>
                        <a:rPr lang="en-GB" sz="1600" b="1" dirty="0"/>
                        <a:t>System software are normally</a:t>
                      </a:r>
                      <a:r>
                        <a:rPr lang="en-GB" sz="1600" b="1" baseline="0" dirty="0"/>
                        <a:t> involved in the running  of the computer:</a:t>
                      </a:r>
                    </a:p>
                    <a:p>
                      <a:pPr marL="285750" indent="-285750">
                        <a:buFont typeface="Arial" panose="020B0604020202020204" pitchFamily="34" charset="0"/>
                        <a:buChar char="•"/>
                      </a:pPr>
                      <a:r>
                        <a:rPr lang="en-GB" sz="1600" baseline="0" dirty="0"/>
                        <a:t>Operating systems to provide a user interface</a:t>
                      </a:r>
                    </a:p>
                    <a:p>
                      <a:pPr marL="285750" indent="-285750">
                        <a:buFont typeface="Arial" panose="020B0604020202020204" pitchFamily="34" charset="0"/>
                        <a:buChar char="•"/>
                      </a:pPr>
                      <a:r>
                        <a:rPr lang="en-GB" sz="1600" baseline="0" dirty="0"/>
                        <a:t>Device drivers which allow hardware components to work.</a:t>
                      </a:r>
                    </a:p>
                    <a:p>
                      <a:pPr marL="285750" indent="-285750">
                        <a:buFont typeface="Arial" panose="020B0604020202020204" pitchFamily="34" charset="0"/>
                        <a:buChar char="•"/>
                      </a:pPr>
                      <a:r>
                        <a:rPr lang="en-GB" sz="1600" baseline="0" dirty="0"/>
                        <a:t>Utility software which maintain the computer performance.</a:t>
                      </a:r>
                    </a:p>
                    <a:p>
                      <a:endParaRPr lang="en-GB"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endParaRPr lang="en-GB"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3"/>
                  </a:ext>
                </a:extLst>
              </a:tr>
            </a:tbl>
          </a:graphicData>
        </a:graphic>
      </p:graphicFrame>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9750" r="81212"/>
          <a:stretch/>
        </p:blipFill>
        <p:spPr bwMode="auto">
          <a:xfrm>
            <a:off x="7355247" y="2057400"/>
            <a:ext cx="532660" cy="68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88626" b="32921"/>
          <a:stretch/>
        </p:blipFill>
        <p:spPr bwMode="auto">
          <a:xfrm>
            <a:off x="8035636" y="3973108"/>
            <a:ext cx="722232" cy="4956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0267" r="64944"/>
          <a:stretch/>
        </p:blipFill>
        <p:spPr bwMode="auto">
          <a:xfrm>
            <a:off x="7887907" y="2064327"/>
            <a:ext cx="907473" cy="7140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65456" r="12196"/>
          <a:stretch/>
        </p:blipFill>
        <p:spPr bwMode="auto">
          <a:xfrm>
            <a:off x="7418235" y="2778332"/>
            <a:ext cx="1234802" cy="642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36879" r="49646"/>
          <a:stretch/>
        </p:blipFill>
        <p:spPr bwMode="auto">
          <a:xfrm>
            <a:off x="7355247" y="4035097"/>
            <a:ext cx="680389" cy="587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068650" y="4622659"/>
            <a:ext cx="584387" cy="7274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4" name="Picture 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447791" y="4662194"/>
            <a:ext cx="495300" cy="6879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82420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3672756087"/>
              </p:ext>
            </p:extLst>
          </p:nvPr>
        </p:nvGraphicFramePr>
        <p:xfrm>
          <a:off x="720434" y="1066800"/>
          <a:ext cx="8194965" cy="370840"/>
        </p:xfrm>
        <a:graphic>
          <a:graphicData uri="http://schemas.openxmlformats.org/drawingml/2006/table">
            <a:tbl>
              <a:tblPr firstRow="1" bandRow="1">
                <a:tableStyleId>{5C22544A-7EE6-4342-B048-85BDC9FD1C3A}</a:tableStyleId>
              </a:tblPr>
              <a:tblGrid>
                <a:gridCol w="8194965">
                  <a:extLst>
                    <a:ext uri="{9D8B030D-6E8A-4147-A177-3AD203B41FA5}">
                      <a16:colId xmlns:a16="http://schemas.microsoft.com/office/drawing/2014/main" xmlns=""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kern="1200" dirty="0">
                          <a:solidFill>
                            <a:schemeClr val="dk1"/>
                          </a:solidFill>
                          <a:effectLst/>
                          <a:latin typeface="+mn-lt"/>
                          <a:ea typeface="+mn-ea"/>
                          <a:cs typeface="+mn-cs"/>
                        </a:rPr>
                        <a:t>Application Software</a:t>
                      </a:r>
                      <a:r>
                        <a:rPr lang="en-GB" sz="1800" kern="1200" baseline="0" dirty="0">
                          <a:solidFill>
                            <a:schemeClr val="dk1"/>
                          </a:solidFill>
                          <a:effectLst/>
                          <a:latin typeface="+mn-lt"/>
                          <a:ea typeface="+mn-ea"/>
                          <a:cs typeface="+mn-cs"/>
                        </a:rPr>
                        <a:t> Examples</a:t>
                      </a:r>
                      <a:endParaRPr lang="en-GB" sz="1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xmlns="" val="2883026102"/>
              </p:ext>
            </p:extLst>
          </p:nvPr>
        </p:nvGraphicFramePr>
        <p:xfrm>
          <a:off x="761999" y="1637411"/>
          <a:ext cx="8077201" cy="4748149"/>
        </p:xfrm>
        <a:graphic>
          <a:graphicData uri="http://schemas.openxmlformats.org/drawingml/2006/table">
            <a:tbl>
              <a:tblPr firstRow="1" bandRow="1">
                <a:tableStyleId>{5C22544A-7EE6-4342-B048-85BDC9FD1C3A}</a:tableStyleId>
              </a:tblPr>
              <a:tblGrid>
                <a:gridCol w="2514601">
                  <a:extLst>
                    <a:ext uri="{9D8B030D-6E8A-4147-A177-3AD203B41FA5}">
                      <a16:colId xmlns:a16="http://schemas.microsoft.com/office/drawing/2014/main" xmlns="" val="20000"/>
                    </a:ext>
                  </a:extLst>
                </a:gridCol>
                <a:gridCol w="2971800">
                  <a:extLst>
                    <a:ext uri="{9D8B030D-6E8A-4147-A177-3AD203B41FA5}">
                      <a16:colId xmlns:a16="http://schemas.microsoft.com/office/drawing/2014/main" xmlns="" val="20001"/>
                    </a:ext>
                  </a:extLst>
                </a:gridCol>
                <a:gridCol w="2590800">
                  <a:extLst>
                    <a:ext uri="{9D8B030D-6E8A-4147-A177-3AD203B41FA5}">
                      <a16:colId xmlns:a16="http://schemas.microsoft.com/office/drawing/2014/main" xmlns="" val="20002"/>
                    </a:ext>
                  </a:extLst>
                </a:gridCol>
              </a:tblGrid>
              <a:tr h="419989">
                <a:tc>
                  <a:txBody>
                    <a:bodyPr/>
                    <a:lstStyle/>
                    <a:p>
                      <a:pPr marL="0" indent="0" algn="ctr">
                        <a:buFont typeface="Arial" panose="020B0604020202020204" pitchFamily="34" charset="0"/>
                        <a:buNone/>
                      </a:pPr>
                      <a:r>
                        <a:rPr lang="en-GB" sz="1800" b="1" dirty="0">
                          <a:solidFill>
                            <a:srgbClr val="7030A0"/>
                          </a:solidFill>
                        </a:rPr>
                        <a:t>Word Processing</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n-GB" sz="1800" baseline="0" dirty="0">
                          <a:solidFill>
                            <a:srgbClr val="7030A0"/>
                          </a:solidFill>
                        </a:rPr>
                        <a:t>Spreadsheet</a:t>
                      </a:r>
                      <a:endParaRPr lang="en-GB" sz="1800" dirty="0">
                        <a:solidFill>
                          <a:srgbClr val="7030A0"/>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n-GB" sz="1800" dirty="0">
                          <a:solidFill>
                            <a:srgbClr val="7030A0"/>
                          </a:solidFill>
                        </a:rPr>
                        <a:t>Database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0"/>
                  </a:ext>
                </a:extLst>
              </a:tr>
              <a:tr h="1132585">
                <a:tc>
                  <a:txBody>
                    <a:bodyPr/>
                    <a:lstStyle/>
                    <a:p>
                      <a:r>
                        <a:rPr lang="en-GB" sz="1600" dirty="0"/>
                        <a:t>Used to prepare reports, school essays etc.</a:t>
                      </a:r>
                    </a:p>
                    <a:p>
                      <a:endParaRPr lang="en-GB" sz="1600" dirty="0"/>
                    </a:p>
                    <a:p>
                      <a:endParaRPr lang="en-GB" sz="1600" dirty="0"/>
                    </a:p>
                    <a:p>
                      <a:endParaRPr lang="en-GB" sz="1600" dirty="0"/>
                    </a:p>
                    <a:p>
                      <a:endParaRPr lang="en-GB" sz="16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r>
                        <a:rPr lang="en-GB" sz="1600" baseline="0" dirty="0"/>
                        <a:t>Use to create to organise and manipulate numeric data.</a:t>
                      </a:r>
                    </a:p>
                    <a:p>
                      <a:endParaRPr lang="en-GB" sz="16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r>
                        <a:rPr lang="en-GB" sz="1600" dirty="0"/>
                        <a:t>Database</a:t>
                      </a:r>
                      <a:r>
                        <a:rPr lang="en-GB" sz="1600" baseline="0" dirty="0"/>
                        <a:t> is used to insert and organise data using fields and records.</a:t>
                      </a:r>
                    </a:p>
                    <a:p>
                      <a:endParaRPr lang="en-GB" sz="1600" baseline="0" dirty="0"/>
                    </a:p>
                    <a:p>
                      <a:endParaRPr lang="en-GB" sz="1600" baseline="0" dirty="0"/>
                    </a:p>
                    <a:p>
                      <a:endParaRPr lang="en-GB" sz="1600" baseline="0" dirty="0"/>
                    </a:p>
                    <a:p>
                      <a:endParaRPr lang="en-GB" sz="1600" baseline="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r h="1189214">
                <a:tc>
                  <a:txBody>
                    <a:bodyPr/>
                    <a:lstStyle/>
                    <a:p>
                      <a:pPr marL="285750" indent="-285750">
                        <a:buFont typeface="Arial" panose="020B0604020202020204" pitchFamily="34" charset="0"/>
                        <a:buChar char="•"/>
                      </a:pPr>
                      <a:r>
                        <a:rPr lang="en-GB" sz="1600" dirty="0"/>
                        <a:t>Create New or edit existing text documents.</a:t>
                      </a:r>
                      <a:endParaRPr lang="en-GB" sz="1600" baseline="0" dirty="0"/>
                    </a:p>
                    <a:p>
                      <a:pPr marL="285750" indent="-285750">
                        <a:buFont typeface="Arial" panose="020B0604020202020204" pitchFamily="34" charset="0"/>
                        <a:buChar char="•"/>
                      </a:pPr>
                      <a:r>
                        <a:rPr lang="en-GB" sz="1600" dirty="0"/>
                        <a:t>Formatting</a:t>
                      </a:r>
                      <a:r>
                        <a:rPr lang="en-GB" sz="1600" baseline="0" dirty="0"/>
                        <a:t> tools </a:t>
                      </a:r>
                    </a:p>
                    <a:p>
                      <a:pPr marL="285750" indent="-285750">
                        <a:buFont typeface="Arial" panose="020B0604020202020204" pitchFamily="34" charset="0"/>
                        <a:buChar char="•"/>
                      </a:pPr>
                      <a:r>
                        <a:rPr lang="en-GB" sz="1600" baseline="0" dirty="0"/>
                        <a:t>Create font styles</a:t>
                      </a:r>
                    </a:p>
                    <a:p>
                      <a:pPr marL="285750" indent="-285750">
                        <a:buFont typeface="Arial" panose="020B0604020202020204" pitchFamily="34" charset="0"/>
                        <a:buChar char="•"/>
                      </a:pPr>
                      <a:r>
                        <a:rPr lang="en-GB" sz="1600" baseline="0" dirty="0"/>
                        <a:t>Importing tables/images</a:t>
                      </a:r>
                    </a:p>
                    <a:p>
                      <a:pPr marL="285750" indent="-285750">
                        <a:buFont typeface="Arial" panose="020B0604020202020204" pitchFamily="34" charset="0"/>
                        <a:buChar char="•"/>
                      </a:pPr>
                      <a:r>
                        <a:rPr lang="en-GB" sz="1600" baseline="0" dirty="0"/>
                        <a:t>Spell Check</a:t>
                      </a:r>
                    </a:p>
                    <a:p>
                      <a:pPr marL="285750" indent="-285750">
                        <a:buFont typeface="Arial" panose="020B0604020202020204" pitchFamily="34" charset="0"/>
                        <a:buChar char="•"/>
                      </a:pPr>
                      <a:r>
                        <a:rPr lang="en-GB" sz="1600" baseline="0" dirty="0"/>
                        <a:t>Copy/Paste</a:t>
                      </a:r>
                    </a:p>
                    <a:p>
                      <a:pPr marL="285750" indent="-285750">
                        <a:buFont typeface="Arial" panose="020B0604020202020204" pitchFamily="34" charset="0"/>
                        <a:buChar char="•"/>
                      </a:pPr>
                      <a:r>
                        <a:rPr lang="en-GB" sz="1600" baseline="0" dirty="0"/>
                        <a:t>Find/Replace</a:t>
                      </a:r>
                    </a:p>
                    <a:p>
                      <a:pPr marL="285750" indent="-285750">
                        <a:buFont typeface="Arial" panose="020B0604020202020204" pitchFamily="34" charset="0"/>
                        <a:buChar char="•"/>
                      </a:pPr>
                      <a:r>
                        <a:rPr lang="en-GB" sz="1600" baseline="0" dirty="0"/>
                        <a:t>Page layout</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n-GB" sz="1600" dirty="0"/>
                        <a:t>Use of various formulas to carry out set tasks:</a:t>
                      </a:r>
                    </a:p>
                    <a:p>
                      <a:pPr marL="742950" lvl="1" indent="-285750">
                        <a:buFont typeface="Arial" panose="020B0604020202020204" pitchFamily="34" charset="0"/>
                        <a:buChar char="•"/>
                      </a:pPr>
                      <a:r>
                        <a:rPr lang="en-GB" sz="1600" dirty="0"/>
                        <a:t>Sum, Max,</a:t>
                      </a:r>
                      <a:r>
                        <a:rPr lang="en-GB" sz="1600" baseline="0" dirty="0"/>
                        <a:t> Min, Average</a:t>
                      </a:r>
                    </a:p>
                    <a:p>
                      <a:pPr marL="742950" lvl="1" indent="-285750">
                        <a:buFont typeface="Arial" panose="020B0604020202020204" pitchFamily="34" charset="0"/>
                        <a:buChar char="•"/>
                      </a:pPr>
                      <a:r>
                        <a:rPr lang="en-GB" sz="1600" baseline="0" dirty="0"/>
                        <a:t>Count, CountA</a:t>
                      </a:r>
                    </a:p>
                    <a:p>
                      <a:pPr marL="742950" lvl="1" indent="-285750">
                        <a:buFont typeface="Arial" panose="020B0604020202020204" pitchFamily="34" charset="0"/>
                        <a:buChar char="•"/>
                      </a:pPr>
                      <a:r>
                        <a:rPr lang="en-GB" sz="1600" baseline="0" dirty="0"/>
                        <a:t>CountIf &amp; SumIF</a:t>
                      </a:r>
                    </a:p>
                    <a:p>
                      <a:pPr marL="742950" lvl="1" indent="-285750">
                        <a:buFont typeface="Arial" panose="020B0604020202020204" pitchFamily="34" charset="0"/>
                        <a:buChar char="•"/>
                      </a:pPr>
                      <a:r>
                        <a:rPr lang="en-GB" sz="1600" baseline="0" dirty="0"/>
                        <a:t>Lookups</a:t>
                      </a:r>
                    </a:p>
                    <a:p>
                      <a:pPr marL="742950" lvl="1" indent="-285750">
                        <a:buFont typeface="Arial" panose="020B0604020202020204" pitchFamily="34" charset="0"/>
                        <a:buChar char="•"/>
                      </a:pPr>
                      <a:r>
                        <a:rPr lang="en-GB" sz="1600" baseline="0" dirty="0"/>
                        <a:t>IF and Nested Ifs</a:t>
                      </a:r>
                    </a:p>
                    <a:p>
                      <a:pPr marL="285750" lvl="0" indent="-285750">
                        <a:buFont typeface="Arial" panose="020B0604020202020204" pitchFamily="34" charset="0"/>
                        <a:buChar char="•"/>
                      </a:pPr>
                      <a:r>
                        <a:rPr lang="en-GB" sz="1600" baseline="0" dirty="0"/>
                        <a:t>Apply various formatting to cells/</a:t>
                      </a:r>
                    </a:p>
                    <a:p>
                      <a:pPr marL="285750" lvl="0" indent="-285750">
                        <a:buFont typeface="Arial" panose="020B0604020202020204" pitchFamily="34" charset="0"/>
                        <a:buChar char="•"/>
                      </a:pPr>
                      <a:r>
                        <a:rPr lang="en-GB" sz="1600" baseline="0" dirty="0"/>
                        <a:t>Create graphs (Ba/Pie charts)</a:t>
                      </a:r>
                      <a:endParaRPr lang="en-GB" sz="16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n-GB" sz="1600" dirty="0"/>
                        <a:t>Create</a:t>
                      </a:r>
                      <a:r>
                        <a:rPr lang="en-GB" sz="1600" baseline="0" dirty="0"/>
                        <a:t> a table so that records can  be inserted.</a:t>
                      </a:r>
                    </a:p>
                    <a:p>
                      <a:pPr marL="285750" indent="-285750">
                        <a:buFont typeface="Arial" panose="020B0604020202020204" pitchFamily="34" charset="0"/>
                        <a:buChar char="•"/>
                      </a:pPr>
                      <a:r>
                        <a:rPr lang="en-GB" sz="1600" baseline="0" dirty="0"/>
                        <a:t>Run queries using search criteria to find specific data.</a:t>
                      </a:r>
                    </a:p>
                    <a:p>
                      <a:pPr marL="285750" indent="-285750">
                        <a:buFont typeface="Arial" panose="020B0604020202020204" pitchFamily="34" charset="0"/>
                        <a:buChar char="•"/>
                      </a:pPr>
                      <a:r>
                        <a:rPr lang="en-GB" sz="1600" baseline="0" dirty="0"/>
                        <a:t>Create reports including labels from the search criteria. </a:t>
                      </a:r>
                    </a:p>
                    <a:p>
                      <a:pPr marL="285750" indent="-285750">
                        <a:buFont typeface="Arial" panose="020B0604020202020204" pitchFamily="34" charset="0"/>
                        <a:buChar char="•"/>
                      </a:pPr>
                      <a:endParaRPr lang="en-GB" sz="1600" dirty="0"/>
                    </a:p>
                    <a:p>
                      <a:endParaRPr lang="en-GB" sz="16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2"/>
                  </a:ext>
                </a:extLst>
              </a:tr>
            </a:tbl>
          </a:graphicData>
        </a:graphic>
      </p:graphicFrame>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95400" y="2667000"/>
            <a:ext cx="1428750" cy="10715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733800" y="2667000"/>
            <a:ext cx="1981200" cy="11094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05297" y="2862072"/>
            <a:ext cx="1219200" cy="914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82420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794052764"/>
              </p:ext>
            </p:extLst>
          </p:nvPr>
        </p:nvGraphicFramePr>
        <p:xfrm>
          <a:off x="720434" y="1066800"/>
          <a:ext cx="8194965" cy="370840"/>
        </p:xfrm>
        <a:graphic>
          <a:graphicData uri="http://schemas.openxmlformats.org/drawingml/2006/table">
            <a:tbl>
              <a:tblPr firstRow="1" bandRow="1">
                <a:tableStyleId>{5C22544A-7EE6-4342-B048-85BDC9FD1C3A}</a:tableStyleId>
              </a:tblPr>
              <a:tblGrid>
                <a:gridCol w="8194965">
                  <a:extLst>
                    <a:ext uri="{9D8B030D-6E8A-4147-A177-3AD203B41FA5}">
                      <a16:colId xmlns:a16="http://schemas.microsoft.com/office/drawing/2014/main" xmlns=""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kern="1200" dirty="0">
                          <a:solidFill>
                            <a:schemeClr val="dk1"/>
                          </a:solidFill>
                          <a:effectLst/>
                          <a:latin typeface="+mn-lt"/>
                          <a:ea typeface="+mn-ea"/>
                          <a:cs typeface="+mn-cs"/>
                        </a:rPr>
                        <a:t>Application Software</a:t>
                      </a:r>
                      <a:r>
                        <a:rPr lang="en-GB" sz="1800" kern="1200" baseline="0" dirty="0">
                          <a:solidFill>
                            <a:schemeClr val="dk1"/>
                          </a:solidFill>
                          <a:effectLst/>
                          <a:latin typeface="+mn-lt"/>
                          <a:ea typeface="+mn-ea"/>
                          <a:cs typeface="+mn-cs"/>
                        </a:rPr>
                        <a:t> Examples</a:t>
                      </a:r>
                      <a:endParaRPr lang="en-GB" sz="1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xmlns="" val="790066661"/>
              </p:ext>
            </p:extLst>
          </p:nvPr>
        </p:nvGraphicFramePr>
        <p:xfrm>
          <a:off x="761999" y="1637411"/>
          <a:ext cx="8077201" cy="4748149"/>
        </p:xfrm>
        <a:graphic>
          <a:graphicData uri="http://schemas.openxmlformats.org/drawingml/2006/table">
            <a:tbl>
              <a:tblPr firstRow="1" bandRow="1">
                <a:tableStyleId>{5C22544A-7EE6-4342-B048-85BDC9FD1C3A}</a:tableStyleId>
              </a:tblPr>
              <a:tblGrid>
                <a:gridCol w="2667001">
                  <a:extLst>
                    <a:ext uri="{9D8B030D-6E8A-4147-A177-3AD203B41FA5}">
                      <a16:colId xmlns:a16="http://schemas.microsoft.com/office/drawing/2014/main" xmlns="" val="20000"/>
                    </a:ext>
                  </a:extLst>
                </a:gridCol>
                <a:gridCol w="26670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tblGrid>
              <a:tr h="419989">
                <a:tc>
                  <a:txBody>
                    <a:bodyPr/>
                    <a:lstStyle/>
                    <a:p>
                      <a:pPr algn="ctr"/>
                      <a:r>
                        <a:rPr lang="en-GB" b="1" dirty="0">
                          <a:solidFill>
                            <a:srgbClr val="7030A0"/>
                          </a:solidFill>
                        </a:rPr>
                        <a:t>Photo Editing</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n-GB" sz="1800" baseline="0" dirty="0">
                          <a:solidFill>
                            <a:srgbClr val="7030A0"/>
                          </a:solidFill>
                        </a:rPr>
                        <a:t>Graphics Manipulation</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n-GB" b="1" dirty="0">
                          <a:solidFill>
                            <a:srgbClr val="7030A0"/>
                          </a:solidFill>
                        </a:rPr>
                        <a:t>Video Editing</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0"/>
                  </a:ext>
                </a:extLst>
              </a:tr>
              <a:tr h="1132585">
                <a:tc>
                  <a:txBody>
                    <a:bodyPr/>
                    <a:lstStyle/>
                    <a:p>
                      <a:r>
                        <a:rPr lang="en-GB" sz="1600" dirty="0"/>
                        <a:t>Used to edit digital images to either touch up or to</a:t>
                      </a:r>
                      <a:r>
                        <a:rPr lang="en-GB" sz="1600" baseline="0" dirty="0"/>
                        <a:t> apply various formatting techniques.</a:t>
                      </a:r>
                      <a:endParaRPr lang="en-GB" sz="1600" dirty="0"/>
                    </a:p>
                    <a:p>
                      <a:endParaRPr lang="en-GB" sz="1600" dirty="0"/>
                    </a:p>
                    <a:p>
                      <a:endParaRPr lang="en-GB" sz="16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r>
                        <a:rPr lang="en-GB" sz="1600" dirty="0"/>
                        <a:t>Used to create and edit bitmap and vector graphics.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aseline="0" dirty="0"/>
                        <a:t>Used to edit and format video using </a:t>
                      </a:r>
                      <a:r>
                        <a:rPr lang="en-GB" sz="1600" dirty="0"/>
                        <a:t>various tools and techniques.</a:t>
                      </a:r>
                      <a:r>
                        <a:rPr lang="en-GB" sz="1600" baseline="0" dirty="0"/>
                        <a:t> </a:t>
                      </a:r>
                      <a:endParaRPr lang="en-GB" sz="1600" dirty="0"/>
                    </a:p>
                    <a:p>
                      <a:endParaRPr lang="en-GB" sz="1600" baseline="0" dirty="0"/>
                    </a:p>
                    <a:p>
                      <a:endParaRPr lang="en-GB" sz="1600" baseline="0" dirty="0"/>
                    </a:p>
                    <a:p>
                      <a:endParaRPr lang="en-GB" sz="1600" baseline="0" dirty="0"/>
                    </a:p>
                    <a:p>
                      <a:endParaRPr lang="en-GB" sz="1600" baseline="0" dirty="0"/>
                    </a:p>
                    <a:p>
                      <a:endParaRPr lang="en-GB" sz="1600" baseline="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r h="1189214">
                <a:tc>
                  <a:txBody>
                    <a:bodyPr/>
                    <a:lstStyle/>
                    <a:p>
                      <a:pPr marL="285750" indent="-285750">
                        <a:buFont typeface="Arial" panose="020B0604020202020204" pitchFamily="34" charset="0"/>
                        <a:buChar char="•"/>
                      </a:pPr>
                      <a:r>
                        <a:rPr lang="en-GB" sz="1600" baseline="0" dirty="0"/>
                        <a:t>Contrast/Brightness</a:t>
                      </a:r>
                    </a:p>
                    <a:p>
                      <a:pPr marL="285750" indent="-285750">
                        <a:buFont typeface="Arial" panose="020B0604020202020204" pitchFamily="34" charset="0"/>
                        <a:buChar char="•"/>
                      </a:pPr>
                      <a:r>
                        <a:rPr lang="en-GB" sz="1600" baseline="0" dirty="0"/>
                        <a:t>Use of layers</a:t>
                      </a:r>
                    </a:p>
                    <a:p>
                      <a:pPr marL="285750" indent="-285750">
                        <a:buFont typeface="Arial" panose="020B0604020202020204" pitchFamily="34" charset="0"/>
                        <a:buChar char="•"/>
                      </a:pPr>
                      <a:r>
                        <a:rPr lang="en-GB" sz="1600" baseline="0" dirty="0"/>
                        <a:t>Filter tools </a:t>
                      </a:r>
                    </a:p>
                    <a:p>
                      <a:pPr marL="285750" indent="-285750">
                        <a:buFont typeface="Arial" panose="020B0604020202020204" pitchFamily="34" charset="0"/>
                        <a:buChar char="•"/>
                      </a:pPr>
                      <a:r>
                        <a:rPr lang="en-GB" sz="1600" baseline="0" dirty="0"/>
                        <a:t>Lighting effects</a:t>
                      </a:r>
                    </a:p>
                    <a:p>
                      <a:pPr marL="285750" indent="-285750">
                        <a:buFont typeface="Arial" panose="020B0604020202020204" pitchFamily="34" charset="0"/>
                        <a:buChar char="•"/>
                      </a:pPr>
                      <a:r>
                        <a:rPr lang="en-GB" sz="1600" baseline="0" dirty="0" err="1"/>
                        <a:t>Liquify</a:t>
                      </a:r>
                      <a:r>
                        <a:rPr lang="en-GB" sz="1600" baseline="0" dirty="0"/>
                        <a:t> (change features of a face)</a:t>
                      </a:r>
                    </a:p>
                    <a:p>
                      <a:pPr marL="285750" indent="-285750">
                        <a:buFont typeface="Arial" panose="020B0604020202020204" pitchFamily="34" charset="0"/>
                        <a:buChar char="•"/>
                      </a:pPr>
                      <a:r>
                        <a:rPr lang="en-GB" sz="1600" baseline="0" dirty="0"/>
                        <a:t>Brush tools</a:t>
                      </a:r>
                    </a:p>
                    <a:p>
                      <a:pPr marL="285750" indent="-285750">
                        <a:buFont typeface="Arial" panose="020B0604020202020204" pitchFamily="34" charset="0"/>
                        <a:buChar char="•"/>
                      </a:pPr>
                      <a:r>
                        <a:rPr lang="en-GB" sz="1600" baseline="0" dirty="0"/>
                        <a:t>Clone/Stamp tool</a:t>
                      </a:r>
                    </a:p>
                    <a:p>
                      <a:pPr marL="0" indent="0">
                        <a:buFont typeface="Arial" panose="020B0604020202020204" pitchFamily="34" charset="0"/>
                        <a:buNone/>
                      </a:pPr>
                      <a:endParaRPr lang="en-GB" sz="1600" baseline="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n-GB" sz="1600" dirty="0"/>
                        <a:t>Pixels</a:t>
                      </a:r>
                      <a:r>
                        <a:rPr lang="en-GB" sz="1600" baseline="0" dirty="0"/>
                        <a:t> in bitmap images can be changed to produce a different image.</a:t>
                      </a:r>
                    </a:p>
                    <a:p>
                      <a:pPr marL="285750" indent="-285750">
                        <a:buFont typeface="Arial" panose="020B0604020202020204" pitchFamily="34" charset="0"/>
                        <a:buChar char="•"/>
                      </a:pPr>
                      <a:r>
                        <a:rPr lang="en-GB" sz="1600" baseline="0" dirty="0"/>
                        <a:t>Vector images use:</a:t>
                      </a:r>
                    </a:p>
                    <a:p>
                      <a:pPr marL="742950" lvl="1" indent="-285750">
                        <a:buFont typeface="Arial" panose="020B0604020202020204" pitchFamily="34" charset="0"/>
                        <a:buChar char="•"/>
                      </a:pPr>
                      <a:r>
                        <a:rPr lang="en-GB" sz="1600" baseline="0" dirty="0"/>
                        <a:t>Lines</a:t>
                      </a:r>
                    </a:p>
                    <a:p>
                      <a:pPr marL="742950" lvl="1" indent="-285750">
                        <a:buFont typeface="Arial" panose="020B0604020202020204" pitchFamily="34" charset="0"/>
                        <a:buChar char="•"/>
                      </a:pPr>
                      <a:r>
                        <a:rPr lang="en-GB" sz="1600" baseline="0" dirty="0"/>
                        <a:t>Curves</a:t>
                      </a:r>
                    </a:p>
                    <a:p>
                      <a:pPr marL="742950" lvl="1" indent="-285750">
                        <a:buFont typeface="Arial" panose="020B0604020202020204" pitchFamily="34" charset="0"/>
                        <a:buChar char="•"/>
                      </a:pPr>
                      <a:r>
                        <a:rPr lang="en-GB" sz="1600" baseline="0" dirty="0"/>
                        <a:t>Text</a:t>
                      </a:r>
                    </a:p>
                    <a:p>
                      <a:pPr marL="457200" lvl="1" indent="0">
                        <a:buFont typeface="Arial" panose="020B0604020202020204" pitchFamily="34" charset="0"/>
                        <a:buNone/>
                      </a:pPr>
                      <a:endParaRPr lang="en-GB" sz="16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285750" indent="-285750">
                        <a:buFont typeface="Arial" panose="020B0604020202020204" pitchFamily="34" charset="0"/>
                        <a:buChar char="•"/>
                      </a:pPr>
                      <a:r>
                        <a:rPr lang="en-GB" sz="1600" dirty="0"/>
                        <a:t>Split and</a:t>
                      </a:r>
                      <a:r>
                        <a:rPr lang="en-GB" sz="1600" baseline="0" dirty="0"/>
                        <a:t> Trim videos</a:t>
                      </a:r>
                    </a:p>
                    <a:p>
                      <a:pPr marL="285750" indent="-285750">
                        <a:buFont typeface="Arial" panose="020B0604020202020204" pitchFamily="34" charset="0"/>
                        <a:buChar char="•"/>
                      </a:pPr>
                      <a:r>
                        <a:rPr lang="en-GB" sz="1600" baseline="0" dirty="0"/>
                        <a:t>Create split screens</a:t>
                      </a:r>
                    </a:p>
                    <a:p>
                      <a:pPr marL="285750" indent="-285750">
                        <a:buFont typeface="Arial" panose="020B0604020202020204" pitchFamily="34" charset="0"/>
                        <a:buChar char="•"/>
                      </a:pPr>
                      <a:r>
                        <a:rPr lang="en-GB" sz="1600" baseline="0" dirty="0"/>
                        <a:t>Rearranging order of clips.</a:t>
                      </a:r>
                    </a:p>
                    <a:p>
                      <a:pPr marL="285750" indent="-285750">
                        <a:buFont typeface="Arial" panose="020B0604020202020204" pitchFamily="34" charset="0"/>
                        <a:buChar char="•"/>
                      </a:pPr>
                      <a:r>
                        <a:rPr lang="en-GB" sz="1600" baseline="0" dirty="0"/>
                        <a:t>Transitions between clips (Fade)</a:t>
                      </a:r>
                    </a:p>
                    <a:p>
                      <a:pPr marL="285750" indent="-285750">
                        <a:buFont typeface="Arial" panose="020B0604020202020204" pitchFamily="34" charset="0"/>
                        <a:buChar char="•"/>
                      </a:pPr>
                      <a:r>
                        <a:rPr lang="en-GB" sz="1600" baseline="0" dirty="0"/>
                        <a:t>Inserting Audio</a:t>
                      </a:r>
                    </a:p>
                    <a:p>
                      <a:pPr marL="285750" indent="-285750">
                        <a:buFont typeface="Arial" panose="020B0604020202020204" pitchFamily="34" charset="0"/>
                        <a:buChar char="•"/>
                      </a:pPr>
                      <a:r>
                        <a:rPr lang="en-GB" sz="1600" baseline="0" dirty="0"/>
                        <a:t>Applying filters and using video enhancement techniques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2"/>
                  </a:ext>
                </a:extLst>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95400" y="3141472"/>
            <a:ext cx="1504950" cy="9230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114800" y="3140728"/>
            <a:ext cx="1276350" cy="8849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781800" y="3111592"/>
            <a:ext cx="1428750" cy="866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82212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3038115289"/>
              </p:ext>
            </p:extLst>
          </p:nvPr>
        </p:nvGraphicFramePr>
        <p:xfrm>
          <a:off x="720434" y="1066800"/>
          <a:ext cx="8194965" cy="370840"/>
        </p:xfrm>
        <a:graphic>
          <a:graphicData uri="http://schemas.openxmlformats.org/drawingml/2006/table">
            <a:tbl>
              <a:tblPr firstRow="1" bandRow="1">
                <a:tableStyleId>{5C22544A-7EE6-4342-B048-85BDC9FD1C3A}</a:tableStyleId>
              </a:tblPr>
              <a:tblGrid>
                <a:gridCol w="8194965">
                  <a:extLst>
                    <a:ext uri="{9D8B030D-6E8A-4147-A177-3AD203B41FA5}">
                      <a16:colId xmlns:a16="http://schemas.microsoft.com/office/drawing/2014/main" xmlns=""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kern="1200" dirty="0">
                          <a:solidFill>
                            <a:schemeClr val="dk1"/>
                          </a:solidFill>
                          <a:effectLst/>
                          <a:latin typeface="+mn-lt"/>
                          <a:ea typeface="+mn-ea"/>
                          <a:cs typeface="+mn-cs"/>
                        </a:rPr>
                        <a:t>Application Software</a:t>
                      </a:r>
                      <a:r>
                        <a:rPr lang="en-GB" sz="1800" kern="1200" baseline="0" dirty="0">
                          <a:solidFill>
                            <a:schemeClr val="dk1"/>
                          </a:solidFill>
                          <a:effectLst/>
                          <a:latin typeface="+mn-lt"/>
                          <a:ea typeface="+mn-ea"/>
                          <a:cs typeface="+mn-cs"/>
                        </a:rPr>
                        <a:t> Examples</a:t>
                      </a:r>
                      <a:endParaRPr lang="en-GB" sz="18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xmlns="" val="571244475"/>
              </p:ext>
            </p:extLst>
          </p:nvPr>
        </p:nvGraphicFramePr>
        <p:xfrm>
          <a:off x="761999" y="1637411"/>
          <a:ext cx="8077201" cy="4504309"/>
        </p:xfrm>
        <a:graphic>
          <a:graphicData uri="http://schemas.openxmlformats.org/drawingml/2006/table">
            <a:tbl>
              <a:tblPr firstRow="1" bandRow="1">
                <a:tableStyleId>{5C22544A-7EE6-4342-B048-85BDC9FD1C3A}</a:tableStyleId>
              </a:tblPr>
              <a:tblGrid>
                <a:gridCol w="3962401">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419989">
                <a:tc>
                  <a:txBody>
                    <a:bodyPr/>
                    <a:lstStyle/>
                    <a:p>
                      <a:pPr algn="ctr"/>
                      <a:r>
                        <a:rPr lang="en-GB" b="1" dirty="0">
                          <a:solidFill>
                            <a:srgbClr val="7030A0"/>
                          </a:solidFill>
                        </a:rPr>
                        <a:t>Apps </a:t>
                      </a:r>
                      <a:r>
                        <a:rPr lang="en-GB" sz="1600" b="1" dirty="0">
                          <a:solidFill>
                            <a:srgbClr val="7030A0"/>
                          </a:solidFill>
                        </a:rPr>
                        <a:t>(Phone Applications)</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ctr"/>
                      <a:r>
                        <a:rPr lang="en-GB" b="1" dirty="0">
                          <a:solidFill>
                            <a:srgbClr val="7030A0"/>
                          </a:solidFill>
                        </a:rPr>
                        <a:t>Measuring and Control Software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0"/>
                  </a:ext>
                </a:extLst>
              </a:tr>
              <a:tr h="1132585">
                <a:tc>
                  <a:txBody>
                    <a:bodyPr/>
                    <a:lstStyle/>
                    <a:p>
                      <a:r>
                        <a:rPr lang="en-GB" sz="1600" dirty="0"/>
                        <a:t>Apps</a:t>
                      </a:r>
                      <a:r>
                        <a:rPr lang="en-GB" sz="1600" baseline="0" dirty="0"/>
                        <a:t> are the software which runs on mobile phones. They usually come with the phone or can be downloaded and updated.</a:t>
                      </a:r>
                      <a:endParaRPr lang="en-GB" sz="1600" dirty="0"/>
                    </a:p>
                    <a:p>
                      <a:endParaRPr lang="en-GB" sz="1600" dirty="0"/>
                    </a:p>
                    <a:p>
                      <a:endParaRPr lang="en-GB" sz="1600" dirty="0"/>
                    </a:p>
                    <a:p>
                      <a:endParaRPr lang="en-GB" sz="1600" dirty="0"/>
                    </a:p>
                    <a:p>
                      <a:endParaRPr lang="en-GB" sz="16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r>
                        <a:rPr lang="en-GB" sz="1600" dirty="0"/>
                        <a:t>Measuring</a:t>
                      </a:r>
                      <a:r>
                        <a:rPr lang="en-GB" sz="1600" baseline="0" dirty="0"/>
                        <a:t> and control software which are responsible for changing physical conditions in an environment. </a:t>
                      </a:r>
                      <a:endParaRPr lang="en-GB" sz="16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r h="1189214">
                <a:tc>
                  <a:txBody>
                    <a:bodyPr/>
                    <a:lstStyle/>
                    <a:p>
                      <a:pPr marL="285750" indent="-285750">
                        <a:buFont typeface="Arial" panose="020B0604020202020204" pitchFamily="34" charset="0"/>
                        <a:buChar char="•"/>
                      </a:pPr>
                      <a:r>
                        <a:rPr lang="en-GB" sz="1600" baseline="0" dirty="0">
                          <a:solidFill>
                            <a:schemeClr val="tx1"/>
                          </a:solidFill>
                        </a:rPr>
                        <a:t>Games (Angry Birds)</a:t>
                      </a:r>
                    </a:p>
                    <a:p>
                      <a:pPr marL="285750" indent="-285750">
                        <a:buFont typeface="Arial" panose="020B0604020202020204" pitchFamily="34" charset="0"/>
                        <a:buChar char="•"/>
                      </a:pPr>
                      <a:r>
                        <a:rPr lang="en-GB" sz="1600" baseline="0" dirty="0">
                          <a:solidFill>
                            <a:schemeClr val="tx1"/>
                          </a:solidFill>
                        </a:rPr>
                        <a:t>Video/Music Streaming (YouTube)</a:t>
                      </a:r>
                    </a:p>
                    <a:p>
                      <a:pPr marL="285750" indent="-285750">
                        <a:buFont typeface="Arial" panose="020B0604020202020204" pitchFamily="34" charset="0"/>
                        <a:buChar char="•"/>
                      </a:pPr>
                      <a:r>
                        <a:rPr lang="en-GB" sz="1600" baseline="0" dirty="0">
                          <a:solidFill>
                            <a:schemeClr val="tx1"/>
                          </a:solidFill>
                        </a:rPr>
                        <a:t>Social Media (Facebook, Twitter, Instagram)</a:t>
                      </a:r>
                    </a:p>
                    <a:p>
                      <a:pPr marL="285750" indent="-285750">
                        <a:buFont typeface="Arial" panose="020B0604020202020204" pitchFamily="34" charset="0"/>
                        <a:buChar char="•"/>
                      </a:pPr>
                      <a:r>
                        <a:rPr lang="en-GB" sz="1600" baseline="0" dirty="0">
                          <a:solidFill>
                            <a:schemeClr val="tx1"/>
                          </a:solidFill>
                        </a:rPr>
                        <a:t>Communication (</a:t>
                      </a:r>
                      <a:r>
                        <a:rPr lang="en-GB" sz="1600" baseline="0" dirty="0" err="1">
                          <a:solidFill>
                            <a:schemeClr val="tx1"/>
                          </a:solidFill>
                        </a:rPr>
                        <a:t>Whats</a:t>
                      </a:r>
                      <a:r>
                        <a:rPr lang="en-GB" sz="1600" baseline="0" dirty="0">
                          <a:solidFill>
                            <a:schemeClr val="tx1"/>
                          </a:solidFill>
                        </a:rPr>
                        <a:t> App, Viber)</a:t>
                      </a:r>
                    </a:p>
                    <a:p>
                      <a:pPr marL="285750" indent="-285750">
                        <a:buFont typeface="Arial" panose="020B0604020202020204" pitchFamily="34" charset="0"/>
                        <a:buChar char="•"/>
                      </a:pPr>
                      <a:r>
                        <a:rPr lang="en-GB" sz="1600" baseline="0" dirty="0">
                          <a:solidFill>
                            <a:schemeClr val="tx1"/>
                          </a:solidFill>
                        </a:rPr>
                        <a:t>Camera (Editing images)</a:t>
                      </a:r>
                    </a:p>
                    <a:p>
                      <a:pPr marL="285750" indent="-285750">
                        <a:buFont typeface="Arial" panose="020B0604020202020204" pitchFamily="34" charset="0"/>
                        <a:buChar char="•"/>
                      </a:pPr>
                      <a:r>
                        <a:rPr lang="en-GB" sz="1600" baseline="0" dirty="0">
                          <a:solidFill>
                            <a:schemeClr val="tx1"/>
                          </a:solidFill>
                        </a:rPr>
                        <a:t>GPS (Satellite navigation)</a:t>
                      </a:r>
                    </a:p>
                    <a:p>
                      <a:pPr marL="285750" indent="-285750">
                        <a:buFont typeface="Arial" panose="020B0604020202020204" pitchFamily="34" charset="0"/>
                        <a:buChar char="•"/>
                      </a:pPr>
                      <a:r>
                        <a:rPr lang="en-GB" sz="1600" baseline="0" dirty="0">
                          <a:solidFill>
                            <a:schemeClr val="tx1"/>
                          </a:solidFill>
                        </a:rPr>
                        <a:t>Health/ Fitness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lvl="0" indent="0">
                        <a:buFont typeface="Arial" panose="020B0604020202020204" pitchFamily="34" charset="0"/>
                        <a:buNone/>
                      </a:pPr>
                      <a:r>
                        <a:rPr lang="en-GB" sz="1600" b="1" dirty="0"/>
                        <a:t>Measuring</a:t>
                      </a:r>
                      <a:endParaRPr lang="en-GB" sz="1600" dirty="0"/>
                    </a:p>
                    <a:p>
                      <a:pPr marL="285750" lvl="0" indent="-285750">
                        <a:buFont typeface="Arial" panose="020B0604020202020204" pitchFamily="34" charset="0"/>
                        <a:buChar char="•"/>
                      </a:pPr>
                      <a:r>
                        <a:rPr lang="en-GB" sz="1600" dirty="0"/>
                        <a:t>Sensors take readings which are processed by the computer or</a:t>
                      </a:r>
                      <a:r>
                        <a:rPr lang="en-GB" sz="1600" baseline="0" dirty="0"/>
                        <a:t> microprocessor.</a:t>
                      </a:r>
                    </a:p>
                    <a:p>
                      <a:pPr marL="285750" lvl="0" indent="-285750">
                        <a:buFont typeface="Arial" panose="020B0604020202020204" pitchFamily="34" charset="0"/>
                        <a:buChar char="•"/>
                      </a:pPr>
                      <a:endParaRPr lang="en-GB" sz="1600" dirty="0"/>
                    </a:p>
                    <a:p>
                      <a:pPr marL="0" lvl="0" indent="0">
                        <a:buFont typeface="Arial" panose="020B0604020202020204" pitchFamily="34" charset="0"/>
                        <a:buNone/>
                      </a:pPr>
                      <a:r>
                        <a:rPr lang="en-GB" sz="1600" b="1" dirty="0">
                          <a:solidFill>
                            <a:schemeClr val="tx1"/>
                          </a:solidFill>
                        </a:rPr>
                        <a:t>Control Software</a:t>
                      </a:r>
                      <a:endParaRPr lang="en-GB" sz="1600" dirty="0"/>
                    </a:p>
                    <a:p>
                      <a:pPr marL="285750" lvl="0" indent="-285750">
                        <a:buFont typeface="Arial" panose="020B0604020202020204" pitchFamily="34" charset="0"/>
                        <a:buChar char="•"/>
                      </a:pPr>
                      <a:r>
                        <a:rPr lang="en-GB" sz="1600" dirty="0"/>
                        <a:t>By</a:t>
                      </a:r>
                      <a:r>
                        <a:rPr lang="en-GB" sz="1600" baseline="0" dirty="0"/>
                        <a:t> comparing sensor readings to a pre-set level the control software will decide on an output (For example to increase or decrease the heat in a green house.</a:t>
                      </a:r>
                      <a:endParaRPr lang="en-GB" sz="16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2"/>
                  </a:ext>
                </a:extLst>
              </a:tr>
            </a:tbl>
          </a:graphicData>
        </a:graphic>
      </p:graphicFrame>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29400" y="2930910"/>
            <a:ext cx="977898" cy="7334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05400" y="2930910"/>
            <a:ext cx="1415380" cy="7334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43000" y="2902007"/>
            <a:ext cx="1200150" cy="7440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90800" y="2821519"/>
            <a:ext cx="1080236" cy="8245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194401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TotalTime>
  <Words>1010</Words>
  <Application>Microsoft Office PowerPoint</Application>
  <PresentationFormat>On-screen Show (4:3)</PresentationFormat>
  <Paragraphs>168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yahmad</dc:creator>
  <cp:lastModifiedBy>Ulla</cp:lastModifiedBy>
  <cp:revision>34</cp:revision>
  <dcterms:created xsi:type="dcterms:W3CDTF">2006-08-16T00:00:00Z</dcterms:created>
  <dcterms:modified xsi:type="dcterms:W3CDTF">2021-04-29T11:19:38Z</dcterms:modified>
</cp:coreProperties>
</file>